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6858000" cy="9144000"/>
  <p:embeddedFontLst>
    <p:embeddedFont>
      <p:font typeface="Montserrat Bold" panose="020B0604020202020204" charset="-52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Open Sans Bold" panose="020B0604020202020204" charset="0"/>
      <p:regular r:id="rId35"/>
    </p:embeddedFont>
    <p:embeddedFont>
      <p:font typeface="Open Sans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75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svg"/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6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svg"/><Relationship Id="rId7" Type="http://schemas.openxmlformats.org/officeDocument/2006/relationships/image" Target="../media/image25.sv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6.svg"/><Relationship Id="rId5" Type="http://schemas.openxmlformats.org/officeDocument/2006/relationships/image" Target="../media/image36.svg"/><Relationship Id="rId10" Type="http://schemas.openxmlformats.org/officeDocument/2006/relationships/image" Target="../media/image3.png"/><Relationship Id="rId4" Type="http://schemas.openxmlformats.org/officeDocument/2006/relationships/image" Target="../media/image19.png"/><Relationship Id="rId9" Type="http://schemas.openxmlformats.org/officeDocument/2006/relationships/image" Target="../media/image4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sv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3.sv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inacentr" TargetMode="External"/><Relationship Id="rId7" Type="http://schemas.openxmlformats.org/officeDocument/2006/relationships/hyperlink" Target="https://pion.org.ru/" TargetMode="External"/><Relationship Id="rId2" Type="http://schemas.openxmlformats.org/officeDocument/2006/relationships/hyperlink" Target="http://www.proocenku.club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ocialvalue.ru/" TargetMode="External"/><Relationship Id="rId5" Type="http://schemas.openxmlformats.org/officeDocument/2006/relationships/hyperlink" Target="https://eval.ru/" TargetMode="External"/><Relationship Id="rId4" Type="http://schemas.openxmlformats.org/officeDocument/2006/relationships/hyperlink" Target="https://ep.org.ru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83717" y="1878859"/>
            <a:ext cx="7152666" cy="5757896"/>
          </a:xfrm>
          <a:custGeom>
            <a:avLst/>
            <a:gdLst/>
            <a:ahLst/>
            <a:cxnLst/>
            <a:rect l="l" t="t" r="r" b="b"/>
            <a:pathLst>
              <a:path w="7152666" h="5757896">
                <a:moveTo>
                  <a:pt x="0" y="0"/>
                </a:moveTo>
                <a:lnTo>
                  <a:pt x="7152666" y="0"/>
                </a:lnTo>
                <a:lnTo>
                  <a:pt x="7152666" y="5757896"/>
                </a:lnTo>
                <a:lnTo>
                  <a:pt x="0" y="5757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761973" y="6636310"/>
            <a:ext cx="239829" cy="371828"/>
          </a:xfrm>
          <a:custGeom>
            <a:avLst/>
            <a:gdLst/>
            <a:ahLst/>
            <a:cxnLst/>
            <a:rect l="l" t="t" r="r" b="b"/>
            <a:pathLst>
              <a:path w="239829" h="371828">
                <a:moveTo>
                  <a:pt x="0" y="0"/>
                </a:moveTo>
                <a:lnTo>
                  <a:pt x="239829" y="0"/>
                </a:lnTo>
                <a:lnTo>
                  <a:pt x="239829" y="371827"/>
                </a:lnTo>
                <a:lnTo>
                  <a:pt x="0" y="371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8132549" y="-937130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60707" y="3324531"/>
            <a:ext cx="8213920" cy="2036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78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ОЦЕНКА ВОЗДЕЙСТВИЯ</a:t>
            </a:r>
          </a:p>
        </p:txBody>
      </p:sp>
      <p:sp>
        <p:nvSpPr>
          <p:cNvPr id="6" name="Freeform 6"/>
          <p:cNvSpPr/>
          <p:nvPr/>
        </p:nvSpPr>
        <p:spPr>
          <a:xfrm rot="5496636" flipH="1" flipV="1">
            <a:off x="17061382" y="751366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77795" y="5495849"/>
            <a:ext cx="7152666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33333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социальных проектов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543050" y="4389092"/>
            <a:ext cx="4662663" cy="4114800"/>
          </a:xfrm>
          <a:custGeom>
            <a:avLst/>
            <a:gdLst/>
            <a:ahLst/>
            <a:cxnLst/>
            <a:rect l="l" t="t" r="r" b="b"/>
            <a:pathLst>
              <a:path w="4662663" h="4114800">
                <a:moveTo>
                  <a:pt x="4662663" y="0"/>
                </a:moveTo>
                <a:lnTo>
                  <a:pt x="0" y="0"/>
                </a:lnTo>
                <a:lnTo>
                  <a:pt x="0" y="4114800"/>
                </a:lnTo>
                <a:lnTo>
                  <a:pt x="4662663" y="4114800"/>
                </a:lnTo>
                <a:lnTo>
                  <a:pt x="466266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507825" y="4389092"/>
            <a:ext cx="4662663" cy="4114800"/>
          </a:xfrm>
          <a:custGeom>
            <a:avLst/>
            <a:gdLst/>
            <a:ahLst/>
            <a:cxnLst/>
            <a:rect l="l" t="t" r="r" b="b"/>
            <a:pathLst>
              <a:path w="4662663" h="4114800">
                <a:moveTo>
                  <a:pt x="0" y="0"/>
                </a:moveTo>
                <a:lnTo>
                  <a:pt x="4662663" y="0"/>
                </a:lnTo>
                <a:lnTo>
                  <a:pt x="46626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1779357" y="8482655"/>
            <a:ext cx="6826404" cy="25097"/>
          </a:xfrm>
          <a:prstGeom prst="line">
            <a:avLst/>
          </a:prstGeom>
          <a:ln w="28575" cap="flat">
            <a:solidFill>
              <a:srgbClr val="33333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797104" y="3717220"/>
            <a:ext cx="2437163" cy="2585849"/>
          </a:xfrm>
          <a:custGeom>
            <a:avLst/>
            <a:gdLst/>
            <a:ahLst/>
            <a:cxnLst/>
            <a:rect l="l" t="t" r="r" b="b"/>
            <a:pathLst>
              <a:path w="2437163" h="2585849">
                <a:moveTo>
                  <a:pt x="2437163" y="0"/>
                </a:moveTo>
                <a:lnTo>
                  <a:pt x="0" y="0"/>
                </a:lnTo>
                <a:lnTo>
                  <a:pt x="0" y="2585850"/>
                </a:lnTo>
                <a:lnTo>
                  <a:pt x="2437163" y="2585850"/>
                </a:lnTo>
                <a:lnTo>
                  <a:pt x="243716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358870" flipV="1">
            <a:off x="1219106" y="-691674"/>
            <a:ext cx="2437163" cy="2585849"/>
          </a:xfrm>
          <a:custGeom>
            <a:avLst/>
            <a:gdLst/>
            <a:ahLst/>
            <a:cxnLst/>
            <a:rect l="l" t="t" r="r" b="b"/>
            <a:pathLst>
              <a:path w="2437163" h="2585849">
                <a:moveTo>
                  <a:pt x="0" y="2585849"/>
                </a:moveTo>
                <a:lnTo>
                  <a:pt x="2437163" y="2585849"/>
                </a:lnTo>
                <a:lnTo>
                  <a:pt x="2437163" y="0"/>
                </a:lnTo>
                <a:lnTo>
                  <a:pt x="0" y="0"/>
                </a:lnTo>
                <a:lnTo>
                  <a:pt x="0" y="258584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3357663" y="2432875"/>
            <a:ext cx="4537335" cy="6049780"/>
          </a:xfrm>
          <a:custGeom>
            <a:avLst/>
            <a:gdLst/>
            <a:ahLst/>
            <a:cxnLst/>
            <a:rect l="l" t="t" r="r" b="b"/>
            <a:pathLst>
              <a:path w="4537335" h="6049780">
                <a:moveTo>
                  <a:pt x="4537335" y="0"/>
                </a:moveTo>
                <a:lnTo>
                  <a:pt x="0" y="0"/>
                </a:lnTo>
                <a:lnTo>
                  <a:pt x="0" y="6049780"/>
                </a:lnTo>
                <a:lnTo>
                  <a:pt x="4537335" y="6049780"/>
                </a:lnTo>
                <a:lnTo>
                  <a:pt x="4537335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125177" y="1769301"/>
            <a:ext cx="8134123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Анастасия Юркина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2854201"/>
            <a:ext cx="8134123" cy="5251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455"/>
              </a:lnSpc>
              <a:buFont typeface="Arial"/>
              <a:buChar char="•"/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Магистр социологии</a:t>
            </a:r>
          </a:p>
          <a:p>
            <a:pPr algn="l">
              <a:lnSpc>
                <a:spcPts val="3455"/>
              </a:lnSpc>
            </a:pPr>
            <a:endParaRPr lang="en-US" sz="23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58" lvl="1" indent="-259079" algn="l">
              <a:lnSpc>
                <a:spcPts val="3455"/>
              </a:lnSpc>
              <a:buFont typeface="Arial"/>
              <a:buChar char="•"/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С 2014 года занимаюсь независимой оценкой социальных проектов и программ</a:t>
            </a:r>
          </a:p>
          <a:p>
            <a:pPr algn="l">
              <a:lnSpc>
                <a:spcPts val="3455"/>
              </a:lnSpc>
            </a:pPr>
            <a:endParaRPr lang="en-US" sz="23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58" lvl="1" indent="-259079" algn="l">
              <a:lnSpc>
                <a:spcPts val="3455"/>
              </a:lnSpc>
              <a:buFont typeface="Arial"/>
              <a:buChar char="•"/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Эксперт грантовых конкурсов</a:t>
            </a:r>
          </a:p>
          <a:p>
            <a:pPr algn="l">
              <a:lnSpc>
                <a:spcPts val="3455"/>
              </a:lnSpc>
            </a:pPr>
            <a:endParaRPr lang="en-US" sz="23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58" lvl="1" indent="-259079" algn="l">
              <a:lnSpc>
                <a:spcPts val="3455"/>
              </a:lnSpc>
              <a:buFont typeface="Arial"/>
              <a:buChar char="•"/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Член правления АСОПП</a:t>
            </a:r>
          </a:p>
          <a:p>
            <a:pPr algn="l">
              <a:lnSpc>
                <a:spcPts val="3455"/>
              </a:lnSpc>
            </a:pPr>
            <a:endParaRPr lang="en-US" sz="23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58" lvl="1" indent="-259079" algn="l">
              <a:lnSpc>
                <a:spcPts val="3455"/>
              </a:lnSpc>
              <a:buFont typeface="Arial"/>
              <a:buChar char="•"/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Руководитель службы экспертизы и аналитики благотворительного фонда «Вера»</a:t>
            </a:r>
          </a:p>
          <a:p>
            <a:pPr algn="l">
              <a:lnSpc>
                <a:spcPts val="3455"/>
              </a:lnSpc>
            </a:pPr>
            <a:endParaRPr lang="en-US" sz="23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9304" y="1635416"/>
            <a:ext cx="7115020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План встречи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765461" y="3639942"/>
            <a:ext cx="2576409" cy="4964687"/>
            <a:chOff x="0" y="0"/>
            <a:chExt cx="782810" cy="15084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82810" cy="1508459"/>
            </a:xfrm>
            <a:custGeom>
              <a:avLst/>
              <a:gdLst/>
              <a:ahLst/>
              <a:cxnLst/>
              <a:rect l="l" t="t" r="r" b="b"/>
              <a:pathLst>
                <a:path w="782810" h="1508459">
                  <a:moveTo>
                    <a:pt x="75123" y="0"/>
                  </a:moveTo>
                  <a:lnTo>
                    <a:pt x="707687" y="0"/>
                  </a:lnTo>
                  <a:cubicBezTo>
                    <a:pt x="727611" y="0"/>
                    <a:pt x="746719" y="7915"/>
                    <a:pt x="760807" y="22003"/>
                  </a:cubicBezTo>
                  <a:cubicBezTo>
                    <a:pt x="774895" y="36091"/>
                    <a:pt x="782810" y="55199"/>
                    <a:pt x="782810" y="75123"/>
                  </a:cubicBezTo>
                  <a:lnTo>
                    <a:pt x="782810" y="1433336"/>
                  </a:lnTo>
                  <a:cubicBezTo>
                    <a:pt x="782810" y="1453260"/>
                    <a:pt x="774895" y="1472368"/>
                    <a:pt x="760807" y="1486456"/>
                  </a:cubicBezTo>
                  <a:cubicBezTo>
                    <a:pt x="746719" y="1500545"/>
                    <a:pt x="727611" y="1508459"/>
                    <a:pt x="707687" y="1508459"/>
                  </a:cubicBezTo>
                  <a:lnTo>
                    <a:pt x="75123" y="1508459"/>
                  </a:lnTo>
                  <a:cubicBezTo>
                    <a:pt x="55199" y="1508459"/>
                    <a:pt x="36091" y="1500545"/>
                    <a:pt x="22003" y="1486456"/>
                  </a:cubicBezTo>
                  <a:cubicBezTo>
                    <a:pt x="7915" y="1472368"/>
                    <a:pt x="0" y="1453260"/>
                    <a:pt x="0" y="1433336"/>
                  </a:cubicBezTo>
                  <a:lnTo>
                    <a:pt x="0" y="75123"/>
                  </a:lnTo>
                  <a:cubicBezTo>
                    <a:pt x="0" y="55199"/>
                    <a:pt x="7915" y="36091"/>
                    <a:pt x="22003" y="22003"/>
                  </a:cubicBezTo>
                  <a:cubicBezTo>
                    <a:pt x="36091" y="7915"/>
                    <a:pt x="55199" y="0"/>
                    <a:pt x="75123" y="0"/>
                  </a:cubicBezTo>
                  <a:close/>
                </a:path>
              </a:pathLst>
            </a:custGeom>
            <a:solidFill>
              <a:srgbClr val="F6F6F6"/>
            </a:solidFill>
            <a:ln w="28575" cap="rnd">
              <a:solidFill>
                <a:srgbClr val="408493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82810" cy="1546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542555" y="4161928"/>
            <a:ext cx="1022221" cy="1416175"/>
          </a:xfrm>
          <a:custGeom>
            <a:avLst/>
            <a:gdLst/>
            <a:ahLst/>
            <a:cxnLst/>
            <a:rect l="l" t="t" r="r" b="b"/>
            <a:pathLst>
              <a:path w="1022221" h="1416175">
                <a:moveTo>
                  <a:pt x="0" y="0"/>
                </a:moveTo>
                <a:lnTo>
                  <a:pt x="1022220" y="0"/>
                </a:lnTo>
                <a:lnTo>
                  <a:pt x="1022220" y="1416175"/>
                </a:lnTo>
                <a:lnTo>
                  <a:pt x="0" y="1416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37234" y="6160386"/>
            <a:ext cx="2032863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Что?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54150" y="6518623"/>
            <a:ext cx="2199031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Об оценке воздействия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810628" y="3639942"/>
            <a:ext cx="2576409" cy="4964687"/>
            <a:chOff x="0" y="0"/>
            <a:chExt cx="782810" cy="150845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82810" cy="1508459"/>
            </a:xfrm>
            <a:custGeom>
              <a:avLst/>
              <a:gdLst/>
              <a:ahLst/>
              <a:cxnLst/>
              <a:rect l="l" t="t" r="r" b="b"/>
              <a:pathLst>
                <a:path w="782810" h="1508459">
                  <a:moveTo>
                    <a:pt x="75123" y="0"/>
                  </a:moveTo>
                  <a:lnTo>
                    <a:pt x="707687" y="0"/>
                  </a:lnTo>
                  <a:cubicBezTo>
                    <a:pt x="727611" y="0"/>
                    <a:pt x="746719" y="7915"/>
                    <a:pt x="760807" y="22003"/>
                  </a:cubicBezTo>
                  <a:cubicBezTo>
                    <a:pt x="774895" y="36091"/>
                    <a:pt x="782810" y="55199"/>
                    <a:pt x="782810" y="75123"/>
                  </a:cubicBezTo>
                  <a:lnTo>
                    <a:pt x="782810" y="1433336"/>
                  </a:lnTo>
                  <a:cubicBezTo>
                    <a:pt x="782810" y="1453260"/>
                    <a:pt x="774895" y="1472368"/>
                    <a:pt x="760807" y="1486456"/>
                  </a:cubicBezTo>
                  <a:cubicBezTo>
                    <a:pt x="746719" y="1500545"/>
                    <a:pt x="727611" y="1508459"/>
                    <a:pt x="707687" y="1508459"/>
                  </a:cubicBezTo>
                  <a:lnTo>
                    <a:pt x="75123" y="1508459"/>
                  </a:lnTo>
                  <a:cubicBezTo>
                    <a:pt x="55199" y="1508459"/>
                    <a:pt x="36091" y="1500545"/>
                    <a:pt x="22003" y="1486456"/>
                  </a:cubicBezTo>
                  <a:cubicBezTo>
                    <a:pt x="7915" y="1472368"/>
                    <a:pt x="0" y="1453260"/>
                    <a:pt x="0" y="1433336"/>
                  </a:cubicBezTo>
                  <a:lnTo>
                    <a:pt x="0" y="75123"/>
                  </a:lnTo>
                  <a:cubicBezTo>
                    <a:pt x="0" y="55199"/>
                    <a:pt x="7915" y="36091"/>
                    <a:pt x="22003" y="22003"/>
                  </a:cubicBezTo>
                  <a:cubicBezTo>
                    <a:pt x="36091" y="7915"/>
                    <a:pt x="55199" y="0"/>
                    <a:pt x="75123" y="0"/>
                  </a:cubicBezTo>
                  <a:close/>
                </a:path>
              </a:pathLst>
            </a:custGeom>
            <a:solidFill>
              <a:srgbClr val="F6F6F6"/>
            </a:solidFill>
            <a:ln w="28575" cap="rnd">
              <a:solidFill>
                <a:srgbClr val="408493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82810" cy="1546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5275258" y="4160244"/>
            <a:ext cx="1647149" cy="1419543"/>
          </a:xfrm>
          <a:custGeom>
            <a:avLst/>
            <a:gdLst/>
            <a:ahLst/>
            <a:cxnLst/>
            <a:rect l="l" t="t" r="r" b="b"/>
            <a:pathLst>
              <a:path w="1647149" h="1419543">
                <a:moveTo>
                  <a:pt x="0" y="0"/>
                </a:moveTo>
                <a:lnTo>
                  <a:pt x="1647149" y="0"/>
                </a:lnTo>
                <a:lnTo>
                  <a:pt x="1647149" y="1419544"/>
                </a:lnTo>
                <a:lnTo>
                  <a:pt x="0" y="14195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082401" y="6160386"/>
            <a:ext cx="2032863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2100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Зачем?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99317" y="6518623"/>
            <a:ext cx="2199031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Для чего нужна оценка проектов, мероприятий, инициатив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855796" y="3639942"/>
            <a:ext cx="2576409" cy="4964687"/>
            <a:chOff x="0" y="0"/>
            <a:chExt cx="782810" cy="15084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82810" cy="1508459"/>
            </a:xfrm>
            <a:custGeom>
              <a:avLst/>
              <a:gdLst/>
              <a:ahLst/>
              <a:cxnLst/>
              <a:rect l="l" t="t" r="r" b="b"/>
              <a:pathLst>
                <a:path w="782810" h="1508459">
                  <a:moveTo>
                    <a:pt x="75123" y="0"/>
                  </a:moveTo>
                  <a:lnTo>
                    <a:pt x="707687" y="0"/>
                  </a:lnTo>
                  <a:cubicBezTo>
                    <a:pt x="727611" y="0"/>
                    <a:pt x="746719" y="7915"/>
                    <a:pt x="760807" y="22003"/>
                  </a:cubicBezTo>
                  <a:cubicBezTo>
                    <a:pt x="774895" y="36091"/>
                    <a:pt x="782810" y="55199"/>
                    <a:pt x="782810" y="75123"/>
                  </a:cubicBezTo>
                  <a:lnTo>
                    <a:pt x="782810" y="1433336"/>
                  </a:lnTo>
                  <a:cubicBezTo>
                    <a:pt x="782810" y="1453260"/>
                    <a:pt x="774895" y="1472368"/>
                    <a:pt x="760807" y="1486456"/>
                  </a:cubicBezTo>
                  <a:cubicBezTo>
                    <a:pt x="746719" y="1500545"/>
                    <a:pt x="727611" y="1508459"/>
                    <a:pt x="707687" y="1508459"/>
                  </a:cubicBezTo>
                  <a:lnTo>
                    <a:pt x="75123" y="1508459"/>
                  </a:lnTo>
                  <a:cubicBezTo>
                    <a:pt x="55199" y="1508459"/>
                    <a:pt x="36091" y="1500545"/>
                    <a:pt x="22003" y="1486456"/>
                  </a:cubicBezTo>
                  <a:cubicBezTo>
                    <a:pt x="7915" y="1472368"/>
                    <a:pt x="0" y="1453260"/>
                    <a:pt x="0" y="1433336"/>
                  </a:cubicBezTo>
                  <a:lnTo>
                    <a:pt x="0" y="75123"/>
                  </a:lnTo>
                  <a:cubicBezTo>
                    <a:pt x="0" y="55199"/>
                    <a:pt x="7915" y="36091"/>
                    <a:pt x="22003" y="22003"/>
                  </a:cubicBezTo>
                  <a:cubicBezTo>
                    <a:pt x="36091" y="7915"/>
                    <a:pt x="55199" y="0"/>
                    <a:pt x="75123" y="0"/>
                  </a:cubicBezTo>
                  <a:close/>
                </a:path>
              </a:pathLst>
            </a:custGeom>
            <a:solidFill>
              <a:srgbClr val="F6F6F6"/>
            </a:solidFill>
            <a:ln w="28575" cap="rnd">
              <a:solidFill>
                <a:srgbClr val="408493"/>
              </a:solidFill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782810" cy="1546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8400439" y="4153494"/>
            <a:ext cx="1487122" cy="1433045"/>
          </a:xfrm>
          <a:custGeom>
            <a:avLst/>
            <a:gdLst/>
            <a:ahLst/>
            <a:cxnLst/>
            <a:rect l="l" t="t" r="r" b="b"/>
            <a:pathLst>
              <a:path w="1487122" h="1433045">
                <a:moveTo>
                  <a:pt x="0" y="0"/>
                </a:moveTo>
                <a:lnTo>
                  <a:pt x="1487122" y="0"/>
                </a:lnTo>
                <a:lnTo>
                  <a:pt x="1487122" y="1433044"/>
                </a:lnTo>
                <a:lnTo>
                  <a:pt x="0" y="1433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875650" y="6160386"/>
            <a:ext cx="2536699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2100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Инструменты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44485" y="6518623"/>
            <a:ext cx="2199031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Доступные методы проведения оценки воздействия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900963" y="3639942"/>
            <a:ext cx="2576409" cy="4964687"/>
            <a:chOff x="0" y="0"/>
            <a:chExt cx="782810" cy="150845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82810" cy="1508459"/>
            </a:xfrm>
            <a:custGeom>
              <a:avLst/>
              <a:gdLst/>
              <a:ahLst/>
              <a:cxnLst/>
              <a:rect l="l" t="t" r="r" b="b"/>
              <a:pathLst>
                <a:path w="782810" h="1508459">
                  <a:moveTo>
                    <a:pt x="75123" y="0"/>
                  </a:moveTo>
                  <a:lnTo>
                    <a:pt x="707687" y="0"/>
                  </a:lnTo>
                  <a:cubicBezTo>
                    <a:pt x="727611" y="0"/>
                    <a:pt x="746719" y="7915"/>
                    <a:pt x="760807" y="22003"/>
                  </a:cubicBezTo>
                  <a:cubicBezTo>
                    <a:pt x="774895" y="36091"/>
                    <a:pt x="782810" y="55199"/>
                    <a:pt x="782810" y="75123"/>
                  </a:cubicBezTo>
                  <a:lnTo>
                    <a:pt x="782810" y="1433336"/>
                  </a:lnTo>
                  <a:cubicBezTo>
                    <a:pt x="782810" y="1453260"/>
                    <a:pt x="774895" y="1472368"/>
                    <a:pt x="760807" y="1486456"/>
                  </a:cubicBezTo>
                  <a:cubicBezTo>
                    <a:pt x="746719" y="1500545"/>
                    <a:pt x="727611" y="1508459"/>
                    <a:pt x="707687" y="1508459"/>
                  </a:cubicBezTo>
                  <a:lnTo>
                    <a:pt x="75123" y="1508459"/>
                  </a:lnTo>
                  <a:cubicBezTo>
                    <a:pt x="55199" y="1508459"/>
                    <a:pt x="36091" y="1500545"/>
                    <a:pt x="22003" y="1486456"/>
                  </a:cubicBezTo>
                  <a:cubicBezTo>
                    <a:pt x="7915" y="1472368"/>
                    <a:pt x="0" y="1453260"/>
                    <a:pt x="0" y="1433336"/>
                  </a:cubicBezTo>
                  <a:lnTo>
                    <a:pt x="0" y="75123"/>
                  </a:lnTo>
                  <a:cubicBezTo>
                    <a:pt x="0" y="55199"/>
                    <a:pt x="7915" y="36091"/>
                    <a:pt x="22003" y="22003"/>
                  </a:cubicBezTo>
                  <a:cubicBezTo>
                    <a:pt x="36091" y="7915"/>
                    <a:pt x="55199" y="0"/>
                    <a:pt x="75123" y="0"/>
                  </a:cubicBezTo>
                  <a:close/>
                </a:path>
              </a:pathLst>
            </a:custGeom>
            <a:solidFill>
              <a:srgbClr val="F6F6F6"/>
            </a:solidFill>
            <a:ln w="28575" cap="rnd">
              <a:solidFill>
                <a:srgbClr val="408493"/>
              </a:solidFill>
              <a:prstDash val="solid"/>
              <a:round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782810" cy="1546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1629083" y="4153629"/>
            <a:ext cx="1120169" cy="1432774"/>
          </a:xfrm>
          <a:custGeom>
            <a:avLst/>
            <a:gdLst/>
            <a:ahLst/>
            <a:cxnLst/>
            <a:rect l="l" t="t" r="r" b="b"/>
            <a:pathLst>
              <a:path w="1120169" h="1432774">
                <a:moveTo>
                  <a:pt x="0" y="0"/>
                </a:moveTo>
                <a:lnTo>
                  <a:pt x="1120169" y="0"/>
                </a:lnTo>
                <a:lnTo>
                  <a:pt x="1120169" y="1432774"/>
                </a:lnTo>
                <a:lnTo>
                  <a:pt x="0" y="14327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0923590" y="6160386"/>
            <a:ext cx="2531156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2100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Что дальше делать?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089652" y="6890098"/>
            <a:ext cx="2199031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Как применять в своей работе результаты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3946131" y="3639942"/>
            <a:ext cx="2576409" cy="4964687"/>
            <a:chOff x="0" y="0"/>
            <a:chExt cx="782810" cy="150845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82810" cy="1508459"/>
            </a:xfrm>
            <a:custGeom>
              <a:avLst/>
              <a:gdLst/>
              <a:ahLst/>
              <a:cxnLst/>
              <a:rect l="l" t="t" r="r" b="b"/>
              <a:pathLst>
                <a:path w="782810" h="1508459">
                  <a:moveTo>
                    <a:pt x="75123" y="0"/>
                  </a:moveTo>
                  <a:lnTo>
                    <a:pt x="707687" y="0"/>
                  </a:lnTo>
                  <a:cubicBezTo>
                    <a:pt x="727611" y="0"/>
                    <a:pt x="746719" y="7915"/>
                    <a:pt x="760807" y="22003"/>
                  </a:cubicBezTo>
                  <a:cubicBezTo>
                    <a:pt x="774895" y="36091"/>
                    <a:pt x="782810" y="55199"/>
                    <a:pt x="782810" y="75123"/>
                  </a:cubicBezTo>
                  <a:lnTo>
                    <a:pt x="782810" y="1433336"/>
                  </a:lnTo>
                  <a:cubicBezTo>
                    <a:pt x="782810" y="1453260"/>
                    <a:pt x="774895" y="1472368"/>
                    <a:pt x="760807" y="1486456"/>
                  </a:cubicBezTo>
                  <a:cubicBezTo>
                    <a:pt x="746719" y="1500545"/>
                    <a:pt x="727611" y="1508459"/>
                    <a:pt x="707687" y="1508459"/>
                  </a:cubicBezTo>
                  <a:lnTo>
                    <a:pt x="75123" y="1508459"/>
                  </a:lnTo>
                  <a:cubicBezTo>
                    <a:pt x="55199" y="1508459"/>
                    <a:pt x="36091" y="1500545"/>
                    <a:pt x="22003" y="1486456"/>
                  </a:cubicBezTo>
                  <a:cubicBezTo>
                    <a:pt x="7915" y="1472368"/>
                    <a:pt x="0" y="1453260"/>
                    <a:pt x="0" y="1433336"/>
                  </a:cubicBezTo>
                  <a:lnTo>
                    <a:pt x="0" y="75123"/>
                  </a:lnTo>
                  <a:cubicBezTo>
                    <a:pt x="0" y="55199"/>
                    <a:pt x="7915" y="36091"/>
                    <a:pt x="22003" y="22003"/>
                  </a:cubicBezTo>
                  <a:cubicBezTo>
                    <a:pt x="36091" y="7915"/>
                    <a:pt x="55199" y="0"/>
                    <a:pt x="75123" y="0"/>
                  </a:cubicBezTo>
                  <a:close/>
                </a:path>
              </a:pathLst>
            </a:custGeom>
            <a:solidFill>
              <a:srgbClr val="F6F6F6"/>
            </a:solidFill>
            <a:ln w="28575" cap="rnd">
              <a:solidFill>
                <a:srgbClr val="408493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782810" cy="1546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14620217" y="4077141"/>
            <a:ext cx="1228236" cy="1585751"/>
          </a:xfrm>
          <a:custGeom>
            <a:avLst/>
            <a:gdLst/>
            <a:ahLst/>
            <a:cxnLst/>
            <a:rect l="l" t="t" r="r" b="b"/>
            <a:pathLst>
              <a:path w="1228236" h="1585751">
                <a:moveTo>
                  <a:pt x="0" y="0"/>
                </a:moveTo>
                <a:lnTo>
                  <a:pt x="1228236" y="0"/>
                </a:lnTo>
                <a:lnTo>
                  <a:pt x="1228236" y="1585750"/>
                </a:lnTo>
                <a:lnTo>
                  <a:pt x="0" y="1585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4082017" y="6160386"/>
            <a:ext cx="2304636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2100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 у вас?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134597" y="6861426"/>
            <a:ext cx="2199031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Первые шаги к оценке воздействия</a:t>
            </a:r>
          </a:p>
        </p:txBody>
      </p:sp>
      <p:sp>
        <p:nvSpPr>
          <p:cNvPr id="33" name="Freeform 33"/>
          <p:cNvSpPr/>
          <p:nvPr/>
        </p:nvSpPr>
        <p:spPr>
          <a:xfrm flipH="1">
            <a:off x="17017179" y="2566785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0"/>
                </a:moveTo>
                <a:lnTo>
                  <a:pt x="0" y="0"/>
                </a:lnTo>
                <a:lnTo>
                  <a:pt x="0" y="2146315"/>
                </a:lnTo>
                <a:lnTo>
                  <a:pt x="2022902" y="2146315"/>
                </a:lnTo>
                <a:lnTo>
                  <a:pt x="202290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-767473" y="457484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Базовые определения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9304" y="8288709"/>
            <a:ext cx="11691752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устойчивые изменения, возникающие в жизни благополучателей в связи с реализованной инициативой, проектом, мероприятием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79304" y="7588304"/>
            <a:ext cx="1087399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Социальное воздействие (эффект, импакт)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79304" y="3775588"/>
            <a:ext cx="14150596" cy="147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в социальной сфере – это особая форма организации деятельности, направленная на достижение конкретного запланированного результата определенным способом в оговоренные сроки с использованием ограниченного количества ресурсов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79304" y="3076118"/>
            <a:ext cx="372538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Проект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9304" y="5917619"/>
            <a:ext cx="11307035" cy="147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«как можно более системное и непредвзятое изучение какой-либо деятельности, проекта, программы, стратегии, политики, темы, сектора, области деятельности, работы организации и т.п.»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79304" y="5446273"/>
            <a:ext cx="5569733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Оценка</a:t>
            </a:r>
          </a:p>
        </p:txBody>
      </p:sp>
      <p:sp>
        <p:nvSpPr>
          <p:cNvPr id="10" name="Freeform 10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9304" y="1874837"/>
            <a:ext cx="1256773" cy="125677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493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79304" y="3661489"/>
            <a:ext cx="1256773" cy="12567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BEAC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9304" y="5546913"/>
            <a:ext cx="1256773" cy="125677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493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14899" y="7337086"/>
            <a:ext cx="1786652" cy="178665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BEAC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flipV="1">
            <a:off x="11871172" y="-1466635"/>
            <a:ext cx="3366693" cy="3572088"/>
          </a:xfrm>
          <a:custGeom>
            <a:avLst/>
            <a:gdLst/>
            <a:ahLst/>
            <a:cxnLst/>
            <a:rect l="l" t="t" r="r" b="b"/>
            <a:pathLst>
              <a:path w="3366693" h="3572088">
                <a:moveTo>
                  <a:pt x="0" y="3572089"/>
                </a:moveTo>
                <a:lnTo>
                  <a:pt x="3366693" y="3572089"/>
                </a:lnTo>
                <a:lnTo>
                  <a:pt x="3366693" y="0"/>
                </a:lnTo>
                <a:lnTo>
                  <a:pt x="0" y="0"/>
                </a:lnTo>
                <a:lnTo>
                  <a:pt x="0" y="35720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978469" y="784998"/>
            <a:ext cx="2387254" cy="2532895"/>
          </a:xfrm>
          <a:custGeom>
            <a:avLst/>
            <a:gdLst/>
            <a:ahLst/>
            <a:cxnLst/>
            <a:rect l="l" t="t" r="r" b="b"/>
            <a:pathLst>
              <a:path w="2387254" h="2532895">
                <a:moveTo>
                  <a:pt x="0" y="0"/>
                </a:moveTo>
                <a:lnTo>
                  <a:pt x="2387254" y="0"/>
                </a:lnTo>
                <a:lnTo>
                  <a:pt x="2387254" y="2532896"/>
                </a:lnTo>
                <a:lnTo>
                  <a:pt x="0" y="2532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7837215" y="9073178"/>
            <a:ext cx="2387254" cy="2532895"/>
          </a:xfrm>
          <a:custGeom>
            <a:avLst/>
            <a:gdLst/>
            <a:ahLst/>
            <a:cxnLst/>
            <a:rect l="l" t="t" r="r" b="b"/>
            <a:pathLst>
              <a:path w="2387254" h="2532895">
                <a:moveTo>
                  <a:pt x="2387254" y="0"/>
                </a:moveTo>
                <a:lnTo>
                  <a:pt x="0" y="0"/>
                </a:lnTo>
                <a:lnTo>
                  <a:pt x="0" y="2532895"/>
                </a:lnTo>
                <a:lnTo>
                  <a:pt x="2387254" y="2532895"/>
                </a:lnTo>
                <a:lnTo>
                  <a:pt x="238725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111384" y="3893802"/>
            <a:ext cx="592614" cy="792148"/>
          </a:xfrm>
          <a:custGeom>
            <a:avLst/>
            <a:gdLst/>
            <a:ahLst/>
            <a:cxnLst/>
            <a:rect l="l" t="t" r="r" b="b"/>
            <a:pathLst>
              <a:path w="592614" h="792148">
                <a:moveTo>
                  <a:pt x="0" y="0"/>
                </a:moveTo>
                <a:lnTo>
                  <a:pt x="592614" y="0"/>
                </a:lnTo>
                <a:lnTo>
                  <a:pt x="592614" y="792148"/>
                </a:lnTo>
                <a:lnTo>
                  <a:pt x="0" y="7921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111384" y="2110464"/>
            <a:ext cx="496841" cy="785519"/>
          </a:xfrm>
          <a:custGeom>
            <a:avLst/>
            <a:gdLst/>
            <a:ahLst/>
            <a:cxnLst/>
            <a:rect l="l" t="t" r="r" b="b"/>
            <a:pathLst>
              <a:path w="496841" h="785519">
                <a:moveTo>
                  <a:pt x="0" y="0"/>
                </a:moveTo>
                <a:lnTo>
                  <a:pt x="496840" y="0"/>
                </a:lnTo>
                <a:lnTo>
                  <a:pt x="496840" y="785520"/>
                </a:lnTo>
                <a:lnTo>
                  <a:pt x="0" y="7855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995870" y="5889756"/>
            <a:ext cx="823642" cy="677446"/>
          </a:xfrm>
          <a:custGeom>
            <a:avLst/>
            <a:gdLst/>
            <a:ahLst/>
            <a:cxnLst/>
            <a:rect l="l" t="t" r="r" b="b"/>
            <a:pathLst>
              <a:path w="823642" h="677446">
                <a:moveTo>
                  <a:pt x="0" y="0"/>
                </a:moveTo>
                <a:lnTo>
                  <a:pt x="823642" y="0"/>
                </a:lnTo>
                <a:lnTo>
                  <a:pt x="823642" y="677445"/>
                </a:lnTo>
                <a:lnTo>
                  <a:pt x="0" y="6774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898171" y="7495924"/>
            <a:ext cx="1362474" cy="1468975"/>
          </a:xfrm>
          <a:custGeom>
            <a:avLst/>
            <a:gdLst/>
            <a:ahLst/>
            <a:cxnLst/>
            <a:rect l="l" t="t" r="r" b="b"/>
            <a:pathLst>
              <a:path w="1362474" h="1468975">
                <a:moveTo>
                  <a:pt x="0" y="0"/>
                </a:moveTo>
                <a:lnTo>
                  <a:pt x="1362474" y="0"/>
                </a:lnTo>
                <a:lnTo>
                  <a:pt x="1362474" y="1468975"/>
                </a:lnTo>
                <a:lnTo>
                  <a:pt x="0" y="14689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>
            <a:off x="10399083" y="2759334"/>
            <a:ext cx="7394118" cy="5343704"/>
          </a:xfrm>
          <a:custGeom>
            <a:avLst/>
            <a:gdLst/>
            <a:ahLst/>
            <a:cxnLst/>
            <a:rect l="l" t="t" r="r" b="b"/>
            <a:pathLst>
              <a:path w="7394118" h="5343704">
                <a:moveTo>
                  <a:pt x="0" y="0"/>
                </a:moveTo>
                <a:lnTo>
                  <a:pt x="7394118" y="0"/>
                </a:lnTo>
                <a:lnTo>
                  <a:pt x="7394118" y="5343704"/>
                </a:lnTo>
                <a:lnTo>
                  <a:pt x="0" y="534370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49" r="-2849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174069" y="1872882"/>
            <a:ext cx="6058450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Предварительная оценка (анализ ситуации, потребностей, ресурсов и рисков) 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идет в заявку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174069" y="3721233"/>
            <a:ext cx="5339196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Промежуточная оценка (выполнимость, вовлеченность групп, эффективность) – во время реализации проекта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174069" y="5598178"/>
            <a:ext cx="6415390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Итоговая оценка (выполнение плановых показателей, причины проблем, эффективность) – в конце проекта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79304" y="709930"/>
            <a:ext cx="8445165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Виды оценки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48818" y="7416165"/>
            <a:ext cx="5740640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Оценка влияния (изменения в жизни целевых групп, степень решения проблемы) – через 6-12 месяцев после реализации проекта.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861432" y="1715297"/>
          <a:ext cx="16565136" cy="7626865"/>
        </p:xfrm>
        <a:graphic>
          <a:graphicData uri="http://schemas.openxmlformats.org/drawingml/2006/table">
            <a:tbl>
              <a:tblPr/>
              <a:tblGrid>
                <a:gridCol w="3882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2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3677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408493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Тип результата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408493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Результат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8234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Непосредственный результат</a:t>
                      </a:r>
                      <a:endParaRPr lang="en-US" sz="1100"/>
                    </a:p>
                    <a:p>
                      <a:pPr algn="ctr">
                        <a:lnSpc>
                          <a:spcPts val="2940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Оборудованы кабинеты для проведения занятий</a:t>
                      </a:r>
                      <a:endParaRPr lang="en-US" sz="1100"/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Проведены занятия с N количеством детей по N направлениям</a:t>
                      </a:r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Отработаны практические навыки у N детей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4954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Социальный результат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Новые знания и навыки</a:t>
                      </a:r>
                      <a:endParaRPr lang="en-US" sz="1100"/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 детей научились языкам программирования</a:t>
                      </a:r>
                    </a:p>
                    <a:p>
                      <a:pPr algn="l">
                        <a:lnSpc>
                          <a:spcPts val="2940"/>
                        </a:lnSpc>
                      </a:pPr>
                      <a:endParaRPr lang="en-US" sz="210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algn="l">
                        <a:lnSpc>
                          <a:spcPts val="294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Изменение поведения</a:t>
                      </a:r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 детей и подростков, регулярно посещающих занятия и выполняющих домашнее задание</a:t>
                      </a:r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дети и подростки используют полученные знания во время уроков информатики </a:t>
                      </a:r>
                    </a:p>
                    <a:p>
                      <a:pPr algn="l">
                        <a:lnSpc>
                          <a:spcPts val="2940"/>
                        </a:lnSpc>
                      </a:pPr>
                      <a:endParaRPr lang="en-US" sz="210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algn="l">
                        <a:lnSpc>
                          <a:spcPts val="2940"/>
                        </a:lnSpc>
                      </a:pPr>
                      <a:endParaRPr lang="en-US" sz="210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algn="l">
                        <a:lnSpc>
                          <a:spcPts val="294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*Незапланированный результат</a:t>
                      </a:r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Родители заинтересовались курсами и тоже стали изучать материалы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2891392" y="683895"/>
            <a:ext cx="14150596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Проект, направленный на формирование знаний и навыков в области основных языков программирования для детей в возрасте от 7 до 17 лет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757237"/>
            <a:ext cx="3725385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Пример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028700" y="1598210"/>
          <a:ext cx="16565136" cy="7141090"/>
        </p:xfrm>
        <a:graphic>
          <a:graphicData uri="http://schemas.openxmlformats.org/drawingml/2006/table">
            <a:tbl>
              <a:tblPr/>
              <a:tblGrid>
                <a:gridCol w="3714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50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4163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408493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Тип результата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408493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Результат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927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Социальный эффект:</a:t>
                      </a:r>
                      <a:endParaRPr lang="en-US" sz="1100"/>
                    </a:p>
                    <a:p>
                      <a:pPr marL="453390" lvl="1" indent="-226695" algn="ctr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Среднесрочный</a:t>
                      </a:r>
                    </a:p>
                    <a:p>
                      <a:pPr marL="453390" lvl="1" indent="-226695" algn="ctr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Дальнесрочный</a:t>
                      </a:r>
                    </a:p>
                    <a:p>
                      <a:pPr algn="ctr">
                        <a:lnSpc>
                          <a:spcPts val="2940"/>
                        </a:lnSpc>
                      </a:pPr>
                      <a:endParaRPr lang="en-US" sz="210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Изменение статуса</a:t>
                      </a:r>
                      <a:endParaRPr lang="en-US" sz="1100"/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Дети и подростки инициировали проведение соревнований по дисциплинам (присвоение пространства, ответственность, самоорганизация)</a:t>
                      </a:r>
                    </a:p>
                    <a:p>
                      <a:pPr algn="l">
                        <a:lnSpc>
                          <a:spcPts val="2940"/>
                        </a:lnSpc>
                      </a:pPr>
                      <a:endParaRPr lang="en-US" sz="210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algn="l">
                        <a:lnSpc>
                          <a:spcPts val="294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Улучшение состояния</a:t>
                      </a:r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После реализации проекта участники дальше пошли учиться по выбранному профилю (профориентационное самоопределение)</a:t>
                      </a:r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Родители отмечают, что подростки меньше подвержены стрессу в связи с выбором дальнейшего пути обучения</a:t>
                      </a:r>
                    </a:p>
                    <a:p>
                      <a:pPr algn="l">
                        <a:lnSpc>
                          <a:spcPts val="2940"/>
                        </a:lnSpc>
                      </a:pPr>
                      <a:endParaRPr lang="en-US" sz="210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algn="l">
                        <a:lnSpc>
                          <a:spcPts val="294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Эффект для сообщества</a:t>
                      </a:r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Создано пространство для регулярного проведения досуга детей и подростков</a:t>
                      </a:r>
                    </a:p>
                    <a:p>
                      <a:pPr marL="453390" lvl="1" indent="-226695" algn="l">
                        <a:lnSpc>
                          <a:spcPts val="2940"/>
                        </a:lnSpc>
                        <a:buFont typeface="Arial"/>
                        <a:buChar char="•"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Участники проекта создали приложения/проекты по поддержке сообщества</a:t>
                      </a:r>
                    </a:p>
                    <a:p>
                      <a:pPr algn="ctr">
                        <a:lnSpc>
                          <a:spcPts val="2940"/>
                        </a:lnSpc>
                      </a:pPr>
                      <a:endParaRPr lang="en-US" sz="210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2891392" y="683895"/>
            <a:ext cx="14150596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Проект, направленный на формирование знаний и навыков в области основных языков программирования для детей в возрасте от 7 до 17 лет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757237"/>
            <a:ext cx="3725385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Пример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51319" y="4711217"/>
            <a:ext cx="5802529" cy="4235846"/>
          </a:xfrm>
          <a:custGeom>
            <a:avLst/>
            <a:gdLst/>
            <a:ahLst/>
            <a:cxnLst/>
            <a:rect l="l" t="t" r="r" b="b"/>
            <a:pathLst>
              <a:path w="5802529" h="4235846">
                <a:moveTo>
                  <a:pt x="0" y="0"/>
                </a:moveTo>
                <a:lnTo>
                  <a:pt x="5802529" y="0"/>
                </a:lnTo>
                <a:lnTo>
                  <a:pt x="5802529" y="4235846"/>
                </a:lnTo>
                <a:lnTo>
                  <a:pt x="0" y="42358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6506507" y="-670772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2146315"/>
                </a:moveTo>
                <a:lnTo>
                  <a:pt x="2022902" y="2146315"/>
                </a:lnTo>
                <a:lnTo>
                  <a:pt x="2022902" y="0"/>
                </a:lnTo>
                <a:lnTo>
                  <a:pt x="0" y="0"/>
                </a:lnTo>
                <a:lnTo>
                  <a:pt x="0" y="214631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7259300" y="2661150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69102" y="8152329"/>
            <a:ext cx="2595603" cy="2753956"/>
          </a:xfrm>
          <a:custGeom>
            <a:avLst/>
            <a:gdLst/>
            <a:ahLst/>
            <a:cxnLst/>
            <a:rect l="l" t="t" r="r" b="b"/>
            <a:pathLst>
              <a:path w="2595603" h="2753956">
                <a:moveTo>
                  <a:pt x="0" y="0"/>
                </a:moveTo>
                <a:lnTo>
                  <a:pt x="2595604" y="0"/>
                </a:lnTo>
                <a:lnTo>
                  <a:pt x="2595604" y="2753956"/>
                </a:lnTo>
                <a:lnTo>
                  <a:pt x="0" y="27539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11944" y="1477959"/>
            <a:ext cx="15900797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Для чего нужна оценка воздействия?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1944" y="4769365"/>
            <a:ext cx="10605561" cy="291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•реалистичное определение результатов;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•информирование лиц и организаций, принимающих решения;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•повышение осведомленности общественности;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•определение приоритетов дальнейшего развития;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•продолжение (обеспечение непрерывного) финансирования;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 обеспечение (привлечение) дополнительного финансирования</a:t>
            </a:r>
          </a:p>
          <a:p>
            <a:pPr algn="l">
              <a:lnSpc>
                <a:spcPts val="3359"/>
              </a:lnSpc>
            </a:pPr>
            <a:endParaRPr lang="en-US" sz="23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11944" y="4340105"/>
            <a:ext cx="12588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Отчетность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1944" y="7891693"/>
            <a:ext cx="10431124" cy="207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•экспертиза потребностей (что еще не закрыто);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•определение и расстановка приоритетов в области потребностей;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•оценка стартовых позиций;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•уточнение целей и задач проекта</a:t>
            </a:r>
          </a:p>
          <a:p>
            <a:pPr algn="l">
              <a:lnSpc>
                <a:spcPts val="3359"/>
              </a:lnSpc>
            </a:pPr>
            <a:endParaRPr lang="en-US" sz="23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11944" y="7457790"/>
            <a:ext cx="12588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Планирование новых проектов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1944" y="3677158"/>
            <a:ext cx="12588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Понимание “куда мы идем”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1944" y="2552573"/>
            <a:ext cx="12588885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Тренд у крупных доноров (фонд Тимченко, БФ Абсолют-Помощь, Магнит возможностей и др.)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51617" y="3000932"/>
            <a:ext cx="1433385" cy="1446350"/>
            <a:chOff x="0" y="0"/>
            <a:chExt cx="377517" cy="380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517" cy="380932"/>
            </a:xfrm>
            <a:custGeom>
              <a:avLst/>
              <a:gdLst/>
              <a:ahLst/>
              <a:cxnLst/>
              <a:rect l="l" t="t" r="r" b="b"/>
              <a:pathLst>
                <a:path w="377517" h="380932">
                  <a:moveTo>
                    <a:pt x="135029" y="0"/>
                  </a:moveTo>
                  <a:lnTo>
                    <a:pt x="242488" y="0"/>
                  </a:lnTo>
                  <a:cubicBezTo>
                    <a:pt x="317063" y="0"/>
                    <a:pt x="377517" y="60454"/>
                    <a:pt x="377517" y="135029"/>
                  </a:cubicBezTo>
                  <a:lnTo>
                    <a:pt x="377517" y="245903"/>
                  </a:lnTo>
                  <a:cubicBezTo>
                    <a:pt x="377517" y="320477"/>
                    <a:pt x="317063" y="380932"/>
                    <a:pt x="242488" y="380932"/>
                  </a:cubicBezTo>
                  <a:lnTo>
                    <a:pt x="135029" y="380932"/>
                  </a:lnTo>
                  <a:cubicBezTo>
                    <a:pt x="60454" y="380932"/>
                    <a:pt x="0" y="320477"/>
                    <a:pt x="0" y="245903"/>
                  </a:cubicBezTo>
                  <a:lnTo>
                    <a:pt x="0" y="135029"/>
                  </a:lnTo>
                  <a:cubicBezTo>
                    <a:pt x="0" y="60454"/>
                    <a:pt x="60454" y="0"/>
                    <a:pt x="135029" y="0"/>
                  </a:cubicBez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7517" cy="419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68705" y="6391656"/>
            <a:ext cx="1433385" cy="1446350"/>
            <a:chOff x="0" y="0"/>
            <a:chExt cx="377517" cy="380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7517" cy="380932"/>
            </a:xfrm>
            <a:custGeom>
              <a:avLst/>
              <a:gdLst/>
              <a:ahLst/>
              <a:cxnLst/>
              <a:rect l="l" t="t" r="r" b="b"/>
              <a:pathLst>
                <a:path w="377517" h="380932">
                  <a:moveTo>
                    <a:pt x="135029" y="0"/>
                  </a:moveTo>
                  <a:lnTo>
                    <a:pt x="242488" y="0"/>
                  </a:lnTo>
                  <a:cubicBezTo>
                    <a:pt x="317063" y="0"/>
                    <a:pt x="377517" y="60454"/>
                    <a:pt x="377517" y="135029"/>
                  </a:cubicBezTo>
                  <a:lnTo>
                    <a:pt x="377517" y="245903"/>
                  </a:lnTo>
                  <a:cubicBezTo>
                    <a:pt x="377517" y="320477"/>
                    <a:pt x="317063" y="380932"/>
                    <a:pt x="242488" y="380932"/>
                  </a:cubicBezTo>
                  <a:lnTo>
                    <a:pt x="135029" y="380932"/>
                  </a:lnTo>
                  <a:cubicBezTo>
                    <a:pt x="60454" y="380932"/>
                    <a:pt x="0" y="320477"/>
                    <a:pt x="0" y="245903"/>
                  </a:cubicBezTo>
                  <a:lnTo>
                    <a:pt x="0" y="135029"/>
                  </a:lnTo>
                  <a:cubicBezTo>
                    <a:pt x="0" y="60454"/>
                    <a:pt x="60454" y="0"/>
                    <a:pt x="135029" y="0"/>
                  </a:cubicBezTo>
                  <a:close/>
                </a:path>
              </a:pathLst>
            </a:custGeom>
            <a:solidFill>
              <a:srgbClr val="40849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7517" cy="419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69156" y="3114097"/>
            <a:ext cx="1433385" cy="1446350"/>
            <a:chOff x="0" y="0"/>
            <a:chExt cx="377517" cy="380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7517" cy="380932"/>
            </a:xfrm>
            <a:custGeom>
              <a:avLst/>
              <a:gdLst/>
              <a:ahLst/>
              <a:cxnLst/>
              <a:rect l="l" t="t" r="r" b="b"/>
              <a:pathLst>
                <a:path w="377517" h="380932">
                  <a:moveTo>
                    <a:pt x="135029" y="0"/>
                  </a:moveTo>
                  <a:lnTo>
                    <a:pt x="242488" y="0"/>
                  </a:lnTo>
                  <a:cubicBezTo>
                    <a:pt x="317063" y="0"/>
                    <a:pt x="377517" y="60454"/>
                    <a:pt x="377517" y="135029"/>
                  </a:cubicBezTo>
                  <a:lnTo>
                    <a:pt x="377517" y="245903"/>
                  </a:lnTo>
                  <a:cubicBezTo>
                    <a:pt x="377517" y="320477"/>
                    <a:pt x="317063" y="380932"/>
                    <a:pt x="242488" y="380932"/>
                  </a:cubicBezTo>
                  <a:lnTo>
                    <a:pt x="135029" y="380932"/>
                  </a:lnTo>
                  <a:cubicBezTo>
                    <a:pt x="60454" y="380932"/>
                    <a:pt x="0" y="320477"/>
                    <a:pt x="0" y="245903"/>
                  </a:cubicBezTo>
                  <a:lnTo>
                    <a:pt x="0" y="135029"/>
                  </a:lnTo>
                  <a:cubicBezTo>
                    <a:pt x="0" y="60454"/>
                    <a:pt x="60454" y="0"/>
                    <a:pt x="135029" y="0"/>
                  </a:cubicBez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77517" cy="419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69156" y="6391656"/>
            <a:ext cx="1433385" cy="1446350"/>
            <a:chOff x="0" y="0"/>
            <a:chExt cx="377517" cy="3809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77517" cy="380932"/>
            </a:xfrm>
            <a:custGeom>
              <a:avLst/>
              <a:gdLst/>
              <a:ahLst/>
              <a:cxnLst/>
              <a:rect l="l" t="t" r="r" b="b"/>
              <a:pathLst>
                <a:path w="377517" h="380932">
                  <a:moveTo>
                    <a:pt x="135029" y="0"/>
                  </a:moveTo>
                  <a:lnTo>
                    <a:pt x="242488" y="0"/>
                  </a:lnTo>
                  <a:cubicBezTo>
                    <a:pt x="317063" y="0"/>
                    <a:pt x="377517" y="60454"/>
                    <a:pt x="377517" y="135029"/>
                  </a:cubicBezTo>
                  <a:lnTo>
                    <a:pt x="377517" y="245903"/>
                  </a:lnTo>
                  <a:cubicBezTo>
                    <a:pt x="377517" y="320477"/>
                    <a:pt x="317063" y="380932"/>
                    <a:pt x="242488" y="380932"/>
                  </a:cubicBezTo>
                  <a:lnTo>
                    <a:pt x="135029" y="380932"/>
                  </a:lnTo>
                  <a:cubicBezTo>
                    <a:pt x="60454" y="380932"/>
                    <a:pt x="0" y="320477"/>
                    <a:pt x="0" y="245903"/>
                  </a:cubicBezTo>
                  <a:lnTo>
                    <a:pt x="0" y="135029"/>
                  </a:lnTo>
                  <a:cubicBezTo>
                    <a:pt x="0" y="60454"/>
                    <a:pt x="60454" y="0"/>
                    <a:pt x="135029" y="0"/>
                  </a:cubicBezTo>
                  <a:close/>
                </a:path>
              </a:pathLst>
            </a:custGeom>
            <a:solidFill>
              <a:srgbClr val="40849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77517" cy="419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017098" y="3288483"/>
            <a:ext cx="902423" cy="871248"/>
          </a:xfrm>
          <a:custGeom>
            <a:avLst/>
            <a:gdLst/>
            <a:ahLst/>
            <a:cxnLst/>
            <a:rect l="l" t="t" r="r" b="b"/>
            <a:pathLst>
              <a:path w="902423" h="871248">
                <a:moveTo>
                  <a:pt x="0" y="0"/>
                </a:moveTo>
                <a:lnTo>
                  <a:pt x="902423" y="0"/>
                </a:lnTo>
                <a:lnTo>
                  <a:pt x="902423" y="871248"/>
                </a:lnTo>
                <a:lnTo>
                  <a:pt x="0" y="8712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141976" y="3287634"/>
            <a:ext cx="1087745" cy="1087745"/>
          </a:xfrm>
          <a:custGeom>
            <a:avLst/>
            <a:gdLst/>
            <a:ahLst/>
            <a:cxnLst/>
            <a:rect l="l" t="t" r="r" b="b"/>
            <a:pathLst>
              <a:path w="1087745" h="1087745">
                <a:moveTo>
                  <a:pt x="0" y="0"/>
                </a:moveTo>
                <a:lnTo>
                  <a:pt x="1087746" y="0"/>
                </a:lnTo>
                <a:lnTo>
                  <a:pt x="1087746" y="1087746"/>
                </a:lnTo>
                <a:lnTo>
                  <a:pt x="0" y="10877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181494" y="6617265"/>
            <a:ext cx="807807" cy="989959"/>
          </a:xfrm>
          <a:custGeom>
            <a:avLst/>
            <a:gdLst/>
            <a:ahLst/>
            <a:cxnLst/>
            <a:rect l="l" t="t" r="r" b="b"/>
            <a:pathLst>
              <a:path w="807807" h="989959">
                <a:moveTo>
                  <a:pt x="0" y="0"/>
                </a:moveTo>
                <a:lnTo>
                  <a:pt x="807807" y="0"/>
                </a:lnTo>
                <a:lnTo>
                  <a:pt x="807807" y="989959"/>
                </a:lnTo>
                <a:lnTo>
                  <a:pt x="0" y="9899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191033" y="6606142"/>
            <a:ext cx="989631" cy="1017378"/>
          </a:xfrm>
          <a:custGeom>
            <a:avLst/>
            <a:gdLst/>
            <a:ahLst/>
            <a:cxnLst/>
            <a:rect l="l" t="t" r="r" b="b"/>
            <a:pathLst>
              <a:path w="989631" h="1017378">
                <a:moveTo>
                  <a:pt x="0" y="0"/>
                </a:moveTo>
                <a:lnTo>
                  <a:pt x="989632" y="0"/>
                </a:lnTo>
                <a:lnTo>
                  <a:pt x="989632" y="1017378"/>
                </a:lnTo>
                <a:lnTo>
                  <a:pt x="0" y="10173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88752" y="1579387"/>
            <a:ext cx="7115020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Виды оценки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4723" y="3665778"/>
            <a:ext cx="5589277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Привлекается внешний эксперт, который выполняет услуги по проведению оценки.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Вы - заказчик оценки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+ профессионал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- дорогая услуга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54723" y="3066472"/>
            <a:ext cx="351956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Внешняя оценка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554723" y="6947281"/>
            <a:ext cx="5589277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Привлечение благополучателей к проведению оценки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+ глубокое изучение благополучателей и их отношения к проекту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- долго и дорого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54723" y="6344031"/>
            <a:ext cx="558927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Оценка с участием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74017" y="3665778"/>
            <a:ext cx="5589277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Привлекается внешний эксперт, чаще всего по заказу грантодателя, донора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+ профессионал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+ выявляются точки роста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- репутационные риски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772262" y="3052684"/>
            <a:ext cx="482425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Независимая оценка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72262" y="6998298"/>
            <a:ext cx="5957267" cy="258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Проведение оценки силами организации для использования в собственных интересах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+ отсутствие необходимости привлекать дополнительные средства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+ собственная зона ответственности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- важно доказать релевантность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- необходимы дополнительные навыки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774899" y="6420585"/>
            <a:ext cx="446351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Внутренняя оценка</a:t>
            </a:r>
          </a:p>
        </p:txBody>
      </p:sp>
      <p:sp>
        <p:nvSpPr>
          <p:cNvPr id="27" name="Freeform 27"/>
          <p:cNvSpPr/>
          <p:nvPr/>
        </p:nvSpPr>
        <p:spPr>
          <a:xfrm flipV="1">
            <a:off x="14706388" y="-485980"/>
            <a:ext cx="2243680" cy="2380562"/>
          </a:xfrm>
          <a:custGeom>
            <a:avLst/>
            <a:gdLst/>
            <a:ahLst/>
            <a:cxnLst/>
            <a:rect l="l" t="t" r="r" b="b"/>
            <a:pathLst>
              <a:path w="2243680" h="2380562">
                <a:moveTo>
                  <a:pt x="0" y="2380563"/>
                </a:moveTo>
                <a:lnTo>
                  <a:pt x="2243680" y="2380563"/>
                </a:lnTo>
                <a:lnTo>
                  <a:pt x="2243680" y="0"/>
                </a:lnTo>
                <a:lnTo>
                  <a:pt x="0" y="0"/>
                </a:lnTo>
                <a:lnTo>
                  <a:pt x="0" y="2380563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-835851" y="609010"/>
            <a:ext cx="2524603" cy="2678624"/>
          </a:xfrm>
          <a:custGeom>
            <a:avLst/>
            <a:gdLst/>
            <a:ahLst/>
            <a:cxnLst/>
            <a:rect l="l" t="t" r="r" b="b"/>
            <a:pathLst>
              <a:path w="2524603" h="2678624">
                <a:moveTo>
                  <a:pt x="0" y="0"/>
                </a:moveTo>
                <a:lnTo>
                  <a:pt x="2524603" y="0"/>
                </a:lnTo>
                <a:lnTo>
                  <a:pt x="2524603" y="2678624"/>
                </a:lnTo>
                <a:lnTo>
                  <a:pt x="0" y="26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1526565">
            <a:off x="3157451" y="8881361"/>
            <a:ext cx="2524603" cy="2678624"/>
          </a:xfrm>
          <a:custGeom>
            <a:avLst/>
            <a:gdLst/>
            <a:ahLst/>
            <a:cxnLst/>
            <a:rect l="l" t="t" r="r" b="b"/>
            <a:pathLst>
              <a:path w="2524603" h="2678624">
                <a:moveTo>
                  <a:pt x="0" y="0"/>
                </a:moveTo>
                <a:lnTo>
                  <a:pt x="2524602" y="0"/>
                </a:lnTo>
                <a:lnTo>
                  <a:pt x="2524602" y="2678624"/>
                </a:lnTo>
                <a:lnTo>
                  <a:pt x="0" y="26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Самооценка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17994" y="3217785"/>
            <a:ext cx="5136692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Собрать и проанализировать данные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87776" y="3217785"/>
            <a:ext cx="5569733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Выстроить логику достижения результатов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17994" y="5355617"/>
            <a:ext cx="5735788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Определить границы возможного воздействия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87776" y="5196867"/>
            <a:ext cx="5569733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Разработать качественные и количественные показатели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9304" y="3300970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79304" y="5382803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32373" y="3300970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32373" y="5382803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05.</a:t>
            </a:r>
          </a:p>
        </p:txBody>
      </p:sp>
      <p:sp>
        <p:nvSpPr>
          <p:cNvPr id="12" name="Freeform 12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087776" y="6854293"/>
            <a:ext cx="5569733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Предусмотреть инструменты измерения результатов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79304" y="7040228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16540" y="7654600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911187" y="4284292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40849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Действие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73240" y="4284292"/>
            <a:ext cx="3836458" cy="3086100"/>
            <a:chOff x="0" y="0"/>
            <a:chExt cx="1010425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0425" cy="812800"/>
            </a:xfrm>
            <a:custGeom>
              <a:avLst/>
              <a:gdLst/>
              <a:ahLst/>
              <a:cxnLst/>
              <a:rect l="l" t="t" r="r" b="b"/>
              <a:pathLst>
                <a:path w="1010425" h="812800">
                  <a:moveTo>
                    <a:pt x="1010425" y="406400"/>
                  </a:moveTo>
                  <a:lnTo>
                    <a:pt x="604025" y="0"/>
                  </a:lnTo>
                  <a:lnTo>
                    <a:pt x="604025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604025" y="609600"/>
                  </a:lnTo>
                  <a:lnTo>
                    <a:pt x="604025" y="812800"/>
                  </a:lnTo>
                  <a:lnTo>
                    <a:pt x="1010425" y="406400"/>
                  </a:ln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165100"/>
              <a:ext cx="90882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Непосредственный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результат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81197" y="4284292"/>
            <a:ext cx="3470817" cy="3086100"/>
            <a:chOff x="0" y="0"/>
            <a:chExt cx="914125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4125" cy="812800"/>
            </a:xfrm>
            <a:custGeom>
              <a:avLst/>
              <a:gdLst/>
              <a:ahLst/>
              <a:cxnLst/>
              <a:rect l="l" t="t" r="r" b="b"/>
              <a:pathLst>
                <a:path w="914125" h="812800">
                  <a:moveTo>
                    <a:pt x="914125" y="406400"/>
                  </a:moveTo>
                  <a:lnTo>
                    <a:pt x="507725" y="0"/>
                  </a:lnTo>
                  <a:lnTo>
                    <a:pt x="507725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507725" y="609600"/>
                  </a:lnTo>
                  <a:lnTo>
                    <a:pt x="507725" y="812800"/>
                  </a:lnTo>
                  <a:lnTo>
                    <a:pt x="914125" y="406400"/>
                  </a:lnTo>
                  <a:close/>
                </a:path>
              </a:pathLst>
            </a:custGeom>
            <a:solidFill>
              <a:srgbClr val="40849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165100"/>
              <a:ext cx="81252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Социальный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результат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129666" y="4284292"/>
            <a:ext cx="3086100" cy="308610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45826" y="33348"/>
                  </a:lnTo>
                  <a:lnTo>
                    <a:pt x="491360" y="8881"/>
                  </a:lnTo>
                  <a:lnTo>
                    <a:pt x="522953" y="49652"/>
                  </a:lnTo>
                  <a:lnTo>
                    <a:pt x="572609" y="35135"/>
                  </a:lnTo>
                  <a:lnTo>
                    <a:pt x="594986" y="81548"/>
                  </a:lnTo>
                  <a:lnTo>
                    <a:pt x="646591" y="77616"/>
                  </a:lnTo>
                  <a:lnTo>
                    <a:pt x="658778" y="127641"/>
                  </a:lnTo>
                  <a:lnTo>
                    <a:pt x="710077" y="134465"/>
                  </a:lnTo>
                  <a:lnTo>
                    <a:pt x="711539" y="185918"/>
                  </a:lnTo>
                  <a:lnTo>
                    <a:pt x="760292" y="203200"/>
                  </a:lnTo>
                  <a:lnTo>
                    <a:pt x="750965" y="253830"/>
                  </a:lnTo>
                  <a:lnTo>
                    <a:pt x="795038" y="280816"/>
                  </a:lnTo>
                  <a:lnTo>
                    <a:pt x="775331" y="328411"/>
                  </a:lnTo>
                  <a:lnTo>
                    <a:pt x="812800" y="363920"/>
                  </a:lnTo>
                  <a:lnTo>
                    <a:pt x="783573" y="406400"/>
                  </a:lnTo>
                  <a:lnTo>
                    <a:pt x="812800" y="448880"/>
                  </a:lnTo>
                  <a:lnTo>
                    <a:pt x="775331" y="484389"/>
                  </a:lnTo>
                  <a:lnTo>
                    <a:pt x="795038" y="531984"/>
                  </a:lnTo>
                  <a:lnTo>
                    <a:pt x="750965" y="558970"/>
                  </a:lnTo>
                  <a:lnTo>
                    <a:pt x="760292" y="609600"/>
                  </a:lnTo>
                  <a:lnTo>
                    <a:pt x="711539" y="626882"/>
                  </a:lnTo>
                  <a:lnTo>
                    <a:pt x="710077" y="678335"/>
                  </a:lnTo>
                  <a:lnTo>
                    <a:pt x="658778" y="685159"/>
                  </a:lnTo>
                  <a:lnTo>
                    <a:pt x="646591" y="735184"/>
                  </a:lnTo>
                  <a:lnTo>
                    <a:pt x="594986" y="731252"/>
                  </a:lnTo>
                  <a:lnTo>
                    <a:pt x="572609" y="777665"/>
                  </a:lnTo>
                  <a:lnTo>
                    <a:pt x="522953" y="763148"/>
                  </a:lnTo>
                  <a:lnTo>
                    <a:pt x="491360" y="803919"/>
                  </a:lnTo>
                  <a:lnTo>
                    <a:pt x="445826" y="779452"/>
                  </a:lnTo>
                  <a:lnTo>
                    <a:pt x="406400" y="812800"/>
                  </a:lnTo>
                  <a:lnTo>
                    <a:pt x="366974" y="779452"/>
                  </a:lnTo>
                  <a:lnTo>
                    <a:pt x="321440" y="803919"/>
                  </a:lnTo>
                  <a:lnTo>
                    <a:pt x="289847" y="763148"/>
                  </a:lnTo>
                  <a:lnTo>
                    <a:pt x="240191" y="777665"/>
                  </a:lnTo>
                  <a:lnTo>
                    <a:pt x="217814" y="731252"/>
                  </a:lnTo>
                  <a:lnTo>
                    <a:pt x="166209" y="735184"/>
                  </a:lnTo>
                  <a:lnTo>
                    <a:pt x="154022" y="685159"/>
                  </a:lnTo>
                  <a:lnTo>
                    <a:pt x="102722" y="678335"/>
                  </a:lnTo>
                  <a:lnTo>
                    <a:pt x="101260" y="626882"/>
                  </a:lnTo>
                  <a:lnTo>
                    <a:pt x="52509" y="609600"/>
                  </a:lnTo>
                  <a:lnTo>
                    <a:pt x="61835" y="558970"/>
                  </a:lnTo>
                  <a:lnTo>
                    <a:pt x="17762" y="531984"/>
                  </a:lnTo>
                  <a:lnTo>
                    <a:pt x="37469" y="484389"/>
                  </a:lnTo>
                  <a:lnTo>
                    <a:pt x="0" y="448880"/>
                  </a:lnTo>
                  <a:lnTo>
                    <a:pt x="29227" y="406400"/>
                  </a:lnTo>
                  <a:lnTo>
                    <a:pt x="0" y="363920"/>
                  </a:lnTo>
                  <a:lnTo>
                    <a:pt x="37469" y="328411"/>
                  </a:lnTo>
                  <a:lnTo>
                    <a:pt x="17762" y="280816"/>
                  </a:lnTo>
                  <a:lnTo>
                    <a:pt x="61835" y="253830"/>
                  </a:lnTo>
                  <a:lnTo>
                    <a:pt x="52509" y="203200"/>
                  </a:lnTo>
                  <a:lnTo>
                    <a:pt x="101260" y="185918"/>
                  </a:lnTo>
                  <a:lnTo>
                    <a:pt x="102722" y="134465"/>
                  </a:lnTo>
                  <a:lnTo>
                    <a:pt x="154022" y="127641"/>
                  </a:lnTo>
                  <a:lnTo>
                    <a:pt x="166209" y="77616"/>
                  </a:lnTo>
                  <a:lnTo>
                    <a:pt x="217814" y="81548"/>
                  </a:lnTo>
                  <a:lnTo>
                    <a:pt x="240191" y="35135"/>
                  </a:lnTo>
                  <a:lnTo>
                    <a:pt x="289847" y="49652"/>
                  </a:lnTo>
                  <a:lnTo>
                    <a:pt x="321440" y="8881"/>
                  </a:lnTo>
                  <a:lnTo>
                    <a:pt x="366974" y="33348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52400" y="114300"/>
              <a:ext cx="508000" cy="546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Социальный эффект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Сделай сам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87776" y="3217785"/>
            <a:ext cx="5569733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Выстроить логику достижения результатов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79304" y="3300970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08099" y="7494217"/>
            <a:ext cx="3040690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Что вы делаете, чтобы достигнуть цели проекта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96222" y="7494217"/>
            <a:ext cx="3913476" cy="147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Сколько будет проведено мероприятий?</a:t>
            </a:r>
          </a:p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Сколько человек примут участие в мероприятиях?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261706" y="7442835"/>
            <a:ext cx="4332857" cy="147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Как изменится поведение благополучателей?</a:t>
            </a:r>
          </a:p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Что даст проект благополучателям?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667888" y="7416165"/>
            <a:ext cx="4009656" cy="258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Какие изменения в жизни благополучателей произойдут?</a:t>
            </a:r>
          </a:p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Что нового, полезного появится в жизни благополучателей благодаря проекту?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48423" y="8140685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748423" y="738127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79304" y="2913900"/>
            <a:ext cx="1433385" cy="1446350"/>
            <a:chOff x="0" y="0"/>
            <a:chExt cx="377517" cy="380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7517" cy="380932"/>
            </a:xfrm>
            <a:custGeom>
              <a:avLst/>
              <a:gdLst/>
              <a:ahLst/>
              <a:cxnLst/>
              <a:rect l="l" t="t" r="r" b="b"/>
              <a:pathLst>
                <a:path w="377517" h="380932">
                  <a:moveTo>
                    <a:pt x="135029" y="0"/>
                  </a:moveTo>
                  <a:lnTo>
                    <a:pt x="242488" y="0"/>
                  </a:lnTo>
                  <a:cubicBezTo>
                    <a:pt x="317063" y="0"/>
                    <a:pt x="377517" y="60454"/>
                    <a:pt x="377517" y="135029"/>
                  </a:cubicBezTo>
                  <a:lnTo>
                    <a:pt x="377517" y="245903"/>
                  </a:lnTo>
                  <a:cubicBezTo>
                    <a:pt x="377517" y="320477"/>
                    <a:pt x="317063" y="380932"/>
                    <a:pt x="242488" y="380932"/>
                  </a:cubicBezTo>
                  <a:lnTo>
                    <a:pt x="135029" y="380932"/>
                  </a:lnTo>
                  <a:cubicBezTo>
                    <a:pt x="60454" y="380932"/>
                    <a:pt x="0" y="320477"/>
                    <a:pt x="0" y="245903"/>
                  </a:cubicBezTo>
                  <a:lnTo>
                    <a:pt x="0" y="135029"/>
                  </a:lnTo>
                  <a:cubicBezTo>
                    <a:pt x="0" y="60454"/>
                    <a:pt x="60454" y="0"/>
                    <a:pt x="135029" y="0"/>
                  </a:cubicBez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7517" cy="419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092093" y="3139509"/>
            <a:ext cx="807807" cy="989959"/>
          </a:xfrm>
          <a:custGeom>
            <a:avLst/>
            <a:gdLst/>
            <a:ahLst/>
            <a:cxnLst/>
            <a:rect l="l" t="t" r="r" b="b"/>
            <a:pathLst>
              <a:path w="807807" h="989959">
                <a:moveTo>
                  <a:pt x="0" y="0"/>
                </a:moveTo>
                <a:lnTo>
                  <a:pt x="807807" y="0"/>
                </a:lnTo>
                <a:lnTo>
                  <a:pt x="807807" y="989959"/>
                </a:lnTo>
                <a:lnTo>
                  <a:pt x="0" y="989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89614" y="2856750"/>
            <a:ext cx="10381865" cy="2040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Мера измерения процесса или явления: количественные или качественные критерии, которые представляют собой средства измерения достижений или отражения изменений.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08864" y="6270616"/>
            <a:ext cx="7878659" cy="310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СКОЛЬКО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благополучателей определенной группы, получивших услуги 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% удовлетворенности благополучателей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доля частных доноров, совершающих рекуррентные пожертвования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% учащихся курса, использующего полученные знания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87776" y="1105510"/>
            <a:ext cx="7236252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Разработать качественные и количественные показатели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79304" y="1188695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08864" y="5383058"/>
            <a:ext cx="6971683" cy="684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2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Количественный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24028" y="5373533"/>
            <a:ext cx="5960064" cy="68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Качественный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24028" y="6270616"/>
            <a:ext cx="7311270" cy="2213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КАКИЕ ИЗМЕНЕНИЯ ПРОИЗОШЛИ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наладился психологический климат в семье (по самооценке благополучателей)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протестирован и доработан на основе рекомендаций участников новый подход в работе с благополучателями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9304" y="1832101"/>
            <a:ext cx="14400043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Идеальный показатель</a:t>
            </a:r>
          </a:p>
        </p:txBody>
      </p:sp>
      <p:sp>
        <p:nvSpPr>
          <p:cNvPr id="3" name="Freeform 3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748423" y="8140685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48423" y="738127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106634" y="3097805"/>
            <a:ext cx="7152666" cy="5757896"/>
          </a:xfrm>
          <a:custGeom>
            <a:avLst/>
            <a:gdLst/>
            <a:ahLst/>
            <a:cxnLst/>
            <a:rect l="l" t="t" r="r" b="b"/>
            <a:pathLst>
              <a:path w="7152666" h="5757896">
                <a:moveTo>
                  <a:pt x="0" y="0"/>
                </a:moveTo>
                <a:lnTo>
                  <a:pt x="7152666" y="0"/>
                </a:lnTo>
                <a:lnTo>
                  <a:pt x="7152666" y="5757896"/>
                </a:lnTo>
                <a:lnTo>
                  <a:pt x="0" y="5757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570433" y="3693784"/>
            <a:ext cx="1224514" cy="1028607"/>
            <a:chOff x="0" y="0"/>
            <a:chExt cx="322506" cy="2709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2506" cy="270909"/>
            </a:xfrm>
            <a:custGeom>
              <a:avLst/>
              <a:gdLst/>
              <a:ahLst/>
              <a:cxnLst/>
              <a:rect l="l" t="t" r="r" b="b"/>
              <a:pathLst>
                <a:path w="322506" h="270909">
                  <a:moveTo>
                    <a:pt x="135454" y="0"/>
                  </a:moveTo>
                  <a:lnTo>
                    <a:pt x="187051" y="0"/>
                  </a:lnTo>
                  <a:cubicBezTo>
                    <a:pt x="222976" y="0"/>
                    <a:pt x="257429" y="14271"/>
                    <a:pt x="282832" y="39674"/>
                  </a:cubicBezTo>
                  <a:cubicBezTo>
                    <a:pt x="308235" y="65076"/>
                    <a:pt x="322506" y="99530"/>
                    <a:pt x="322506" y="135454"/>
                  </a:cubicBezTo>
                  <a:lnTo>
                    <a:pt x="322506" y="135454"/>
                  </a:lnTo>
                  <a:cubicBezTo>
                    <a:pt x="322506" y="210264"/>
                    <a:pt x="261861" y="270909"/>
                    <a:pt x="187051" y="270909"/>
                  </a:cubicBezTo>
                  <a:lnTo>
                    <a:pt x="135454" y="270909"/>
                  </a:lnTo>
                  <a:cubicBezTo>
                    <a:pt x="99530" y="270909"/>
                    <a:pt x="65076" y="256638"/>
                    <a:pt x="39674" y="231235"/>
                  </a:cubicBezTo>
                  <a:cubicBezTo>
                    <a:pt x="14271" y="205833"/>
                    <a:pt x="0" y="171379"/>
                    <a:pt x="0" y="135454"/>
                  </a:cubicBezTo>
                  <a:lnTo>
                    <a:pt x="0" y="135454"/>
                  </a:lnTo>
                  <a:cubicBezTo>
                    <a:pt x="0" y="99530"/>
                    <a:pt x="14271" y="65076"/>
                    <a:pt x="39674" y="39674"/>
                  </a:cubicBezTo>
                  <a:cubicBezTo>
                    <a:pt x="65076" y="14271"/>
                    <a:pt x="99530" y="0"/>
                    <a:pt x="135454" y="0"/>
                  </a:cubicBez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22506" cy="309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27892" y="5429268"/>
            <a:ext cx="7222594" cy="1526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Измеримый</a:t>
            </a:r>
            <a:r>
              <a:rPr lang="en-US" sz="2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 собрать данные по можно в пределах запланированного времени и затрат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5997" y="3850900"/>
            <a:ext cx="14333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74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570433" y="5593644"/>
            <a:ext cx="1224514" cy="1028607"/>
            <a:chOff x="0" y="0"/>
            <a:chExt cx="322506" cy="2709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2506" cy="270909"/>
            </a:xfrm>
            <a:custGeom>
              <a:avLst/>
              <a:gdLst/>
              <a:ahLst/>
              <a:cxnLst/>
              <a:rect l="l" t="t" r="r" b="b"/>
              <a:pathLst>
                <a:path w="322506" h="270909">
                  <a:moveTo>
                    <a:pt x="135454" y="0"/>
                  </a:moveTo>
                  <a:lnTo>
                    <a:pt x="187051" y="0"/>
                  </a:lnTo>
                  <a:cubicBezTo>
                    <a:pt x="222976" y="0"/>
                    <a:pt x="257429" y="14271"/>
                    <a:pt x="282832" y="39674"/>
                  </a:cubicBezTo>
                  <a:cubicBezTo>
                    <a:pt x="308235" y="65076"/>
                    <a:pt x="322506" y="99530"/>
                    <a:pt x="322506" y="135454"/>
                  </a:cubicBezTo>
                  <a:lnTo>
                    <a:pt x="322506" y="135454"/>
                  </a:lnTo>
                  <a:cubicBezTo>
                    <a:pt x="322506" y="210264"/>
                    <a:pt x="261861" y="270909"/>
                    <a:pt x="187051" y="270909"/>
                  </a:cubicBezTo>
                  <a:lnTo>
                    <a:pt x="135454" y="270909"/>
                  </a:lnTo>
                  <a:cubicBezTo>
                    <a:pt x="99530" y="270909"/>
                    <a:pt x="65076" y="256638"/>
                    <a:pt x="39674" y="231235"/>
                  </a:cubicBezTo>
                  <a:cubicBezTo>
                    <a:pt x="14271" y="205833"/>
                    <a:pt x="0" y="171379"/>
                    <a:pt x="0" y="135454"/>
                  </a:cubicBezTo>
                  <a:lnTo>
                    <a:pt x="0" y="135454"/>
                  </a:lnTo>
                  <a:cubicBezTo>
                    <a:pt x="0" y="99530"/>
                    <a:pt x="14271" y="65076"/>
                    <a:pt x="39674" y="39674"/>
                  </a:cubicBezTo>
                  <a:cubicBezTo>
                    <a:pt x="65076" y="14271"/>
                    <a:pt x="99530" y="0"/>
                    <a:pt x="135454" y="0"/>
                  </a:cubicBezTo>
                  <a:close/>
                </a:path>
              </a:pathLst>
            </a:custGeom>
            <a:solidFill>
              <a:srgbClr val="408493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22506" cy="309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465997" y="5750760"/>
            <a:ext cx="14333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74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70433" y="7268240"/>
            <a:ext cx="1224514" cy="1028607"/>
            <a:chOff x="0" y="0"/>
            <a:chExt cx="322506" cy="27090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22506" cy="270909"/>
            </a:xfrm>
            <a:custGeom>
              <a:avLst/>
              <a:gdLst/>
              <a:ahLst/>
              <a:cxnLst/>
              <a:rect l="l" t="t" r="r" b="b"/>
              <a:pathLst>
                <a:path w="322506" h="270909">
                  <a:moveTo>
                    <a:pt x="135454" y="0"/>
                  </a:moveTo>
                  <a:lnTo>
                    <a:pt x="187051" y="0"/>
                  </a:lnTo>
                  <a:cubicBezTo>
                    <a:pt x="222976" y="0"/>
                    <a:pt x="257429" y="14271"/>
                    <a:pt x="282832" y="39674"/>
                  </a:cubicBezTo>
                  <a:cubicBezTo>
                    <a:pt x="308235" y="65076"/>
                    <a:pt x="322506" y="99530"/>
                    <a:pt x="322506" y="135454"/>
                  </a:cubicBezTo>
                  <a:lnTo>
                    <a:pt x="322506" y="135454"/>
                  </a:lnTo>
                  <a:cubicBezTo>
                    <a:pt x="322506" y="210264"/>
                    <a:pt x="261861" y="270909"/>
                    <a:pt x="187051" y="270909"/>
                  </a:cubicBezTo>
                  <a:lnTo>
                    <a:pt x="135454" y="270909"/>
                  </a:lnTo>
                  <a:cubicBezTo>
                    <a:pt x="99530" y="270909"/>
                    <a:pt x="65076" y="256638"/>
                    <a:pt x="39674" y="231235"/>
                  </a:cubicBezTo>
                  <a:cubicBezTo>
                    <a:pt x="14271" y="205833"/>
                    <a:pt x="0" y="171379"/>
                    <a:pt x="0" y="135454"/>
                  </a:cubicBezTo>
                  <a:lnTo>
                    <a:pt x="0" y="135454"/>
                  </a:lnTo>
                  <a:cubicBezTo>
                    <a:pt x="0" y="99530"/>
                    <a:pt x="14271" y="65076"/>
                    <a:pt x="39674" y="39674"/>
                  </a:cubicBezTo>
                  <a:cubicBezTo>
                    <a:pt x="65076" y="14271"/>
                    <a:pt x="99530" y="0"/>
                    <a:pt x="135454" y="0"/>
                  </a:cubicBez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22506" cy="309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465997" y="7425356"/>
            <a:ext cx="14333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74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327892" y="3531253"/>
            <a:ext cx="7222594" cy="1526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Конкретный</a:t>
            </a:r>
            <a:r>
              <a:rPr lang="en-US" sz="2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 касается только областей воздействия проекта/программы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327892" y="7324123"/>
            <a:ext cx="7222594" cy="101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Точный </a:t>
            </a:r>
            <a:r>
              <a:rPr lang="en-US" sz="2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имеет однозначную интерпретацию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570433" y="8944547"/>
            <a:ext cx="1224514" cy="1028607"/>
            <a:chOff x="0" y="0"/>
            <a:chExt cx="322506" cy="27090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22506" cy="270909"/>
            </a:xfrm>
            <a:custGeom>
              <a:avLst/>
              <a:gdLst/>
              <a:ahLst/>
              <a:cxnLst/>
              <a:rect l="l" t="t" r="r" b="b"/>
              <a:pathLst>
                <a:path w="322506" h="270909">
                  <a:moveTo>
                    <a:pt x="135454" y="0"/>
                  </a:moveTo>
                  <a:lnTo>
                    <a:pt x="187051" y="0"/>
                  </a:lnTo>
                  <a:cubicBezTo>
                    <a:pt x="222976" y="0"/>
                    <a:pt x="257429" y="14271"/>
                    <a:pt x="282832" y="39674"/>
                  </a:cubicBezTo>
                  <a:cubicBezTo>
                    <a:pt x="308235" y="65076"/>
                    <a:pt x="322506" y="99530"/>
                    <a:pt x="322506" y="135454"/>
                  </a:cubicBezTo>
                  <a:lnTo>
                    <a:pt x="322506" y="135454"/>
                  </a:lnTo>
                  <a:cubicBezTo>
                    <a:pt x="322506" y="210264"/>
                    <a:pt x="261861" y="270909"/>
                    <a:pt x="187051" y="270909"/>
                  </a:cubicBezTo>
                  <a:lnTo>
                    <a:pt x="135454" y="270909"/>
                  </a:lnTo>
                  <a:cubicBezTo>
                    <a:pt x="99530" y="270909"/>
                    <a:pt x="65076" y="256638"/>
                    <a:pt x="39674" y="231235"/>
                  </a:cubicBezTo>
                  <a:cubicBezTo>
                    <a:pt x="14271" y="205833"/>
                    <a:pt x="0" y="171379"/>
                    <a:pt x="0" y="135454"/>
                  </a:cubicBezTo>
                  <a:lnTo>
                    <a:pt x="0" y="135454"/>
                  </a:lnTo>
                  <a:cubicBezTo>
                    <a:pt x="0" y="99530"/>
                    <a:pt x="14271" y="65076"/>
                    <a:pt x="39674" y="39674"/>
                  </a:cubicBezTo>
                  <a:cubicBezTo>
                    <a:pt x="65076" y="14271"/>
                    <a:pt x="99530" y="0"/>
                    <a:pt x="135454" y="0"/>
                  </a:cubicBezTo>
                  <a:close/>
                </a:path>
              </a:pathLst>
            </a:custGeom>
            <a:solidFill>
              <a:srgbClr val="408493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322506" cy="309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465997" y="9101663"/>
            <a:ext cx="14333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74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*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194657" y="8887397"/>
            <a:ext cx="8293060" cy="101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Универсальный </a:t>
            </a:r>
            <a:r>
              <a:rPr lang="en-US" sz="2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его можно использовать и в других проектах/программах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Плохой/хороший</a:t>
            </a:r>
          </a:p>
        </p:txBody>
      </p:sp>
      <p:sp>
        <p:nvSpPr>
          <p:cNvPr id="4" name="Freeform 4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83606" y="4748023"/>
            <a:ext cx="13920788" cy="820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2"/>
              </a:lnSpc>
            </a:pPr>
            <a:r>
              <a:rPr lang="en-US" sz="483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Повысилось качество жизни благоплучателей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Плохой/хороший</a:t>
            </a:r>
          </a:p>
        </p:txBody>
      </p:sp>
      <p:sp>
        <p:nvSpPr>
          <p:cNvPr id="4" name="Freeform 4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98748" y="4748023"/>
            <a:ext cx="13966053" cy="253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2"/>
              </a:lnSpc>
            </a:pPr>
            <a:r>
              <a:rPr lang="en-US" sz="483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Поддерживаемые организации самостоятельно собирают данные для системы мониторинга и оценки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Плохой/хороший</a:t>
            </a:r>
          </a:p>
        </p:txBody>
      </p:sp>
      <p:sp>
        <p:nvSpPr>
          <p:cNvPr id="4" name="Freeform 4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373449" y="4748023"/>
            <a:ext cx="7541101" cy="820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2"/>
              </a:lnSpc>
            </a:pPr>
            <a:r>
              <a:rPr lang="en-US" sz="483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Увеличение роста на 5 %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Плохой/хороший</a:t>
            </a:r>
          </a:p>
        </p:txBody>
      </p:sp>
      <p:sp>
        <p:nvSpPr>
          <p:cNvPr id="4" name="Freeform 4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237507" y="4565260"/>
            <a:ext cx="11812985" cy="1677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2"/>
              </a:lnSpc>
            </a:pPr>
            <a:r>
              <a:rPr lang="en-US" sz="483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Рост средней заработной платы педагогов дошкольного образования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Плохой/хороший</a:t>
            </a:r>
          </a:p>
        </p:txBody>
      </p:sp>
      <p:sp>
        <p:nvSpPr>
          <p:cNvPr id="4" name="Freeform 4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237507" y="3729775"/>
            <a:ext cx="11812985" cy="3392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2"/>
              </a:lnSpc>
            </a:pPr>
            <a:r>
              <a:rPr lang="en-US" sz="483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Рост средней заработной платы педагогов дошкольного образования за счет повышения квалификации и получения нового разряда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Сделай сам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087776" y="2905292"/>
            <a:ext cx="5569733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Предусмотреть инструменты измерения результатов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304" y="3091227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03.</a:t>
            </a:r>
          </a:p>
        </p:txBody>
      </p:sp>
      <p:sp>
        <p:nvSpPr>
          <p:cNvPr id="6" name="Freeform 6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291867" y="7490367"/>
            <a:ext cx="4658201" cy="2242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Анализ публикаций в СМИ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Статистические данные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Результаты исследований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Экспертные интервью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Интервью с благополучателями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Наблюдение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70512" y="7490367"/>
            <a:ext cx="3933666" cy="148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Опрос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Формы обратной связи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Фокус-группа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Анализ публикаций в СМИ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66489" y="7490367"/>
            <a:ext cx="4608698" cy="186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Отчеты о мероприятиях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Реестры благополучателей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Опрос, анкетирование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Формы обратной связи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Наблюдение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036185" y="4137567"/>
            <a:ext cx="3836458" cy="3086100"/>
            <a:chOff x="0" y="0"/>
            <a:chExt cx="1010425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10425" cy="812800"/>
            </a:xfrm>
            <a:custGeom>
              <a:avLst/>
              <a:gdLst/>
              <a:ahLst/>
              <a:cxnLst/>
              <a:rect l="l" t="t" r="r" b="b"/>
              <a:pathLst>
                <a:path w="1010425" h="812800">
                  <a:moveTo>
                    <a:pt x="1010425" y="406400"/>
                  </a:moveTo>
                  <a:lnTo>
                    <a:pt x="604025" y="0"/>
                  </a:lnTo>
                  <a:lnTo>
                    <a:pt x="604025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604025" y="609600"/>
                  </a:lnTo>
                  <a:lnTo>
                    <a:pt x="604025" y="812800"/>
                  </a:lnTo>
                  <a:lnTo>
                    <a:pt x="1010425" y="406400"/>
                  </a:ln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90882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Непосредственный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результат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03862" y="4016663"/>
            <a:ext cx="3470817" cy="3086100"/>
            <a:chOff x="0" y="0"/>
            <a:chExt cx="914125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125" cy="812800"/>
            </a:xfrm>
            <a:custGeom>
              <a:avLst/>
              <a:gdLst/>
              <a:ahLst/>
              <a:cxnLst/>
              <a:rect l="l" t="t" r="r" b="b"/>
              <a:pathLst>
                <a:path w="914125" h="812800">
                  <a:moveTo>
                    <a:pt x="914125" y="406400"/>
                  </a:moveTo>
                  <a:lnTo>
                    <a:pt x="507725" y="0"/>
                  </a:lnTo>
                  <a:lnTo>
                    <a:pt x="507725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507725" y="609600"/>
                  </a:lnTo>
                  <a:lnTo>
                    <a:pt x="507725" y="812800"/>
                  </a:lnTo>
                  <a:lnTo>
                    <a:pt x="914125" y="406400"/>
                  </a:lnTo>
                  <a:close/>
                </a:path>
              </a:pathLst>
            </a:custGeom>
            <a:solidFill>
              <a:srgbClr val="40849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165100"/>
              <a:ext cx="81252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Социальный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результат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774792" y="4137567"/>
            <a:ext cx="3086100" cy="308610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45826" y="33348"/>
                  </a:lnTo>
                  <a:lnTo>
                    <a:pt x="491360" y="8881"/>
                  </a:lnTo>
                  <a:lnTo>
                    <a:pt x="522953" y="49652"/>
                  </a:lnTo>
                  <a:lnTo>
                    <a:pt x="572609" y="35135"/>
                  </a:lnTo>
                  <a:lnTo>
                    <a:pt x="594986" y="81548"/>
                  </a:lnTo>
                  <a:lnTo>
                    <a:pt x="646591" y="77616"/>
                  </a:lnTo>
                  <a:lnTo>
                    <a:pt x="658778" y="127641"/>
                  </a:lnTo>
                  <a:lnTo>
                    <a:pt x="710077" y="134465"/>
                  </a:lnTo>
                  <a:lnTo>
                    <a:pt x="711539" y="185918"/>
                  </a:lnTo>
                  <a:lnTo>
                    <a:pt x="760292" y="203200"/>
                  </a:lnTo>
                  <a:lnTo>
                    <a:pt x="750965" y="253830"/>
                  </a:lnTo>
                  <a:lnTo>
                    <a:pt x="795038" y="280816"/>
                  </a:lnTo>
                  <a:lnTo>
                    <a:pt x="775331" y="328411"/>
                  </a:lnTo>
                  <a:lnTo>
                    <a:pt x="812800" y="363920"/>
                  </a:lnTo>
                  <a:lnTo>
                    <a:pt x="783573" y="406400"/>
                  </a:lnTo>
                  <a:lnTo>
                    <a:pt x="812800" y="448880"/>
                  </a:lnTo>
                  <a:lnTo>
                    <a:pt x="775331" y="484389"/>
                  </a:lnTo>
                  <a:lnTo>
                    <a:pt x="795038" y="531984"/>
                  </a:lnTo>
                  <a:lnTo>
                    <a:pt x="750965" y="558970"/>
                  </a:lnTo>
                  <a:lnTo>
                    <a:pt x="760292" y="609600"/>
                  </a:lnTo>
                  <a:lnTo>
                    <a:pt x="711539" y="626882"/>
                  </a:lnTo>
                  <a:lnTo>
                    <a:pt x="710077" y="678335"/>
                  </a:lnTo>
                  <a:lnTo>
                    <a:pt x="658778" y="685159"/>
                  </a:lnTo>
                  <a:lnTo>
                    <a:pt x="646591" y="735184"/>
                  </a:lnTo>
                  <a:lnTo>
                    <a:pt x="594986" y="731252"/>
                  </a:lnTo>
                  <a:lnTo>
                    <a:pt x="572609" y="777665"/>
                  </a:lnTo>
                  <a:lnTo>
                    <a:pt x="522953" y="763148"/>
                  </a:lnTo>
                  <a:lnTo>
                    <a:pt x="491360" y="803919"/>
                  </a:lnTo>
                  <a:lnTo>
                    <a:pt x="445826" y="779452"/>
                  </a:lnTo>
                  <a:lnTo>
                    <a:pt x="406400" y="812800"/>
                  </a:lnTo>
                  <a:lnTo>
                    <a:pt x="366974" y="779452"/>
                  </a:lnTo>
                  <a:lnTo>
                    <a:pt x="321440" y="803919"/>
                  </a:lnTo>
                  <a:lnTo>
                    <a:pt x="289847" y="763148"/>
                  </a:lnTo>
                  <a:lnTo>
                    <a:pt x="240191" y="777665"/>
                  </a:lnTo>
                  <a:lnTo>
                    <a:pt x="217814" y="731252"/>
                  </a:lnTo>
                  <a:lnTo>
                    <a:pt x="166209" y="735184"/>
                  </a:lnTo>
                  <a:lnTo>
                    <a:pt x="154022" y="685159"/>
                  </a:lnTo>
                  <a:lnTo>
                    <a:pt x="102722" y="678335"/>
                  </a:lnTo>
                  <a:lnTo>
                    <a:pt x="101260" y="626882"/>
                  </a:lnTo>
                  <a:lnTo>
                    <a:pt x="52509" y="609600"/>
                  </a:lnTo>
                  <a:lnTo>
                    <a:pt x="61835" y="558970"/>
                  </a:lnTo>
                  <a:lnTo>
                    <a:pt x="17762" y="531984"/>
                  </a:lnTo>
                  <a:lnTo>
                    <a:pt x="37469" y="484389"/>
                  </a:lnTo>
                  <a:lnTo>
                    <a:pt x="0" y="448880"/>
                  </a:lnTo>
                  <a:lnTo>
                    <a:pt x="29227" y="406400"/>
                  </a:lnTo>
                  <a:lnTo>
                    <a:pt x="0" y="363920"/>
                  </a:lnTo>
                  <a:lnTo>
                    <a:pt x="37469" y="328411"/>
                  </a:lnTo>
                  <a:lnTo>
                    <a:pt x="17762" y="280816"/>
                  </a:lnTo>
                  <a:lnTo>
                    <a:pt x="61835" y="253830"/>
                  </a:lnTo>
                  <a:lnTo>
                    <a:pt x="52509" y="203200"/>
                  </a:lnTo>
                  <a:lnTo>
                    <a:pt x="101260" y="185918"/>
                  </a:lnTo>
                  <a:lnTo>
                    <a:pt x="102722" y="134465"/>
                  </a:lnTo>
                  <a:lnTo>
                    <a:pt x="154022" y="127641"/>
                  </a:lnTo>
                  <a:lnTo>
                    <a:pt x="166209" y="77616"/>
                  </a:lnTo>
                  <a:lnTo>
                    <a:pt x="217814" y="81548"/>
                  </a:lnTo>
                  <a:lnTo>
                    <a:pt x="240191" y="35135"/>
                  </a:lnTo>
                  <a:lnTo>
                    <a:pt x="289847" y="49652"/>
                  </a:lnTo>
                  <a:lnTo>
                    <a:pt x="321440" y="8881"/>
                  </a:lnTo>
                  <a:lnTo>
                    <a:pt x="366974" y="33348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8BEA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152400" y="114300"/>
              <a:ext cx="508000" cy="546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Социальный эффект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50068" y="9133186"/>
            <a:ext cx="531395" cy="39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id="3" name="Freeform 3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748423" y="6709386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Сделай сам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7776" y="2905292"/>
            <a:ext cx="5569733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Собрать и проанализировать данные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79304" y="3091227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9304" y="4604687"/>
            <a:ext cx="14078585" cy="337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3"/>
              </a:lnSpc>
            </a:pPr>
            <a:r>
              <a:rPr lang="en-US" sz="3012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Полевой этап (сбор данных)</a:t>
            </a:r>
          </a:p>
          <a:p>
            <a:pPr algn="l">
              <a:lnSpc>
                <a:spcPts val="3313"/>
              </a:lnSpc>
            </a:pPr>
            <a:endParaRPr lang="en-US" sz="3012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13"/>
              </a:lnSpc>
            </a:pPr>
            <a:r>
              <a:rPr lang="en-US" sz="3012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Анализ данных: </a:t>
            </a:r>
          </a:p>
          <a:p>
            <a:pPr marL="650294" lvl="1" indent="-325147" algn="l">
              <a:lnSpc>
                <a:spcPts val="3313"/>
              </a:lnSpc>
              <a:buFont typeface="Arial"/>
              <a:buChar char="•"/>
            </a:pPr>
            <a:r>
              <a:rPr lang="en-US" sz="3012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На что обращать внимание?</a:t>
            </a:r>
          </a:p>
          <a:p>
            <a:pPr marL="650294" lvl="1" indent="-325147" algn="l">
              <a:lnSpc>
                <a:spcPts val="3313"/>
              </a:lnSpc>
              <a:buFont typeface="Arial"/>
              <a:buChar char="•"/>
            </a:pPr>
            <a:r>
              <a:rPr lang="en-US" sz="3012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Как анализировать? (строятся таблицы, графики, вычитываются результаты интервью/документы)</a:t>
            </a:r>
          </a:p>
          <a:p>
            <a:pPr algn="l">
              <a:lnSpc>
                <a:spcPts val="3313"/>
              </a:lnSpc>
            </a:pPr>
            <a:endParaRPr lang="en-US" sz="3012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13"/>
              </a:lnSpc>
            </a:pPr>
            <a:r>
              <a:rPr lang="en-US" sz="3012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Какие выводы из полученных данных?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7215766" y="986953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53600" y="5174535"/>
            <a:ext cx="8305801" cy="5052393"/>
          </a:xfrm>
          <a:custGeom>
            <a:avLst/>
            <a:gdLst/>
            <a:ahLst/>
            <a:cxnLst/>
            <a:rect l="l" t="t" r="r" b="b"/>
            <a:pathLst>
              <a:path w="12253383" h="5052393">
                <a:moveTo>
                  <a:pt x="0" y="0"/>
                </a:moveTo>
                <a:lnTo>
                  <a:pt x="12253383" y="0"/>
                </a:lnTo>
                <a:lnTo>
                  <a:pt x="12253383" y="5052393"/>
                </a:lnTo>
                <a:lnTo>
                  <a:pt x="0" y="50523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6329" r="-4119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Сделай сам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73600" y="2879122"/>
            <a:ext cx="5735788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Определить границы возможного воздействия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79304" y="3041047"/>
            <a:ext cx="1174266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9304" y="4247523"/>
            <a:ext cx="11594148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Действительно ли на изменения в жизни благополучателей повлиял проект?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Кто еще влияет на наших благополучателей?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Какова роль благополучателя в появившихся изменениях?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12001" y="7787745"/>
            <a:ext cx="9249251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359"/>
              </a:lnSpc>
              <a:buAutoNum type="arabicPeriod"/>
            </a:pP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Что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было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бы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если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бы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не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было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проекта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marL="518158" lvl="1" indent="-259079" algn="l">
              <a:lnSpc>
                <a:spcPts val="3359"/>
              </a:lnSpc>
              <a:buAutoNum type="arabicPeriod"/>
            </a:pP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Что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было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бы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если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бы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проект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был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реализован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по-другому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marL="518158" lvl="1" indent="-259079" algn="l">
              <a:lnSpc>
                <a:spcPts val="3359"/>
              </a:lnSpc>
              <a:buAutoNum type="arabicPeriod"/>
            </a:pP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Есть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ли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альтернатива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нашего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проекта</a:t>
            </a:r>
            <a:r>
              <a:rPr lang="en-US" sz="2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9304" y="1322376"/>
            <a:ext cx="10694077" cy="157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Что можно сделать в ближайшие 3 дня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3519170"/>
            <a:ext cx="9518008" cy="181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7" lvl="1" indent="-280669" algn="l">
              <a:lnSpc>
                <a:spcPts val="3639"/>
              </a:lnSpc>
              <a:buAutoNum type="arabicPeriod"/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Посмотреть, какие данные вы собираете</a:t>
            </a:r>
          </a:p>
          <a:p>
            <a:pPr marL="561337" lvl="1" indent="-280669" algn="l">
              <a:lnSpc>
                <a:spcPts val="3639"/>
              </a:lnSpc>
              <a:buAutoNum type="arabicPeriod"/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Описать для чего эти данные и что они показывают</a:t>
            </a:r>
          </a:p>
          <a:p>
            <a:pPr marL="561337" lvl="1" indent="-280669" algn="l">
              <a:lnSpc>
                <a:spcPts val="3639"/>
              </a:lnSpc>
              <a:buAutoNum type="arabicPeriod"/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Наметить план по сбору дополнительных данных</a:t>
            </a:r>
          </a:p>
          <a:p>
            <a:pPr algn="l">
              <a:lnSpc>
                <a:spcPts val="3639"/>
              </a:lnSpc>
            </a:pPr>
            <a:endParaRPr lang="en-US" sz="25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16950068" y="1028700"/>
            <a:ext cx="2495690" cy="2647947"/>
          </a:xfrm>
          <a:custGeom>
            <a:avLst/>
            <a:gdLst/>
            <a:ahLst/>
            <a:cxnLst/>
            <a:rect l="l" t="t" r="r" b="b"/>
            <a:pathLst>
              <a:path w="2495690" h="2647947">
                <a:moveTo>
                  <a:pt x="2495691" y="0"/>
                </a:moveTo>
                <a:lnTo>
                  <a:pt x="0" y="0"/>
                </a:lnTo>
                <a:lnTo>
                  <a:pt x="0" y="2647947"/>
                </a:lnTo>
                <a:lnTo>
                  <a:pt x="2495691" y="2647947"/>
                </a:lnTo>
                <a:lnTo>
                  <a:pt x="24956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12681" y="6028461"/>
            <a:ext cx="1724865" cy="1830095"/>
          </a:xfrm>
          <a:custGeom>
            <a:avLst/>
            <a:gdLst/>
            <a:ahLst/>
            <a:cxnLst/>
            <a:rect l="l" t="t" r="r" b="b"/>
            <a:pathLst>
              <a:path w="1724865" h="1830095">
                <a:moveTo>
                  <a:pt x="0" y="0"/>
                </a:moveTo>
                <a:lnTo>
                  <a:pt x="1724865" y="0"/>
                </a:lnTo>
                <a:lnTo>
                  <a:pt x="1724865" y="1830095"/>
                </a:lnTo>
                <a:lnTo>
                  <a:pt x="0" y="18300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73524" y="7332028"/>
            <a:ext cx="8728598" cy="136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7" lvl="1" indent="-280669" algn="l">
              <a:lnSpc>
                <a:spcPts val="3639"/>
              </a:lnSpc>
              <a:buAutoNum type="arabicPeriod"/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Наладить постоянный сбор данных</a:t>
            </a:r>
          </a:p>
          <a:p>
            <a:pPr marL="561337" lvl="1" indent="-280669" algn="l">
              <a:lnSpc>
                <a:spcPts val="3639"/>
              </a:lnSpc>
              <a:buAutoNum type="arabicPeriod"/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Внедрить привычку   анализировать данные и принимать на основе их решения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79304" y="5603558"/>
            <a:ext cx="10694077" cy="157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Что можно сделать </a:t>
            </a:r>
          </a:p>
          <a:p>
            <a:pPr algn="l">
              <a:lnSpc>
                <a:spcPts val="616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ближайщие пол года</a:t>
            </a:r>
          </a:p>
        </p:txBody>
      </p:sp>
      <p:sp>
        <p:nvSpPr>
          <p:cNvPr id="8" name="Freeform 8"/>
          <p:cNvSpPr/>
          <p:nvPr/>
        </p:nvSpPr>
        <p:spPr>
          <a:xfrm>
            <a:off x="11059347" y="5017455"/>
            <a:ext cx="8518837" cy="4229404"/>
          </a:xfrm>
          <a:custGeom>
            <a:avLst/>
            <a:gdLst/>
            <a:ahLst/>
            <a:cxnLst/>
            <a:rect l="l" t="t" r="r" b="b"/>
            <a:pathLst>
              <a:path w="8518837" h="4229404">
                <a:moveTo>
                  <a:pt x="0" y="0"/>
                </a:moveTo>
                <a:lnTo>
                  <a:pt x="8518837" y="0"/>
                </a:lnTo>
                <a:lnTo>
                  <a:pt x="8518837" y="4229404"/>
                </a:lnTo>
                <a:lnTo>
                  <a:pt x="0" y="422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b="-4753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322331" y="4713697"/>
            <a:ext cx="7875583" cy="4836920"/>
          </a:xfrm>
          <a:custGeom>
            <a:avLst/>
            <a:gdLst/>
            <a:ahLst/>
            <a:cxnLst/>
            <a:rect l="l" t="t" r="r" b="b"/>
            <a:pathLst>
              <a:path w="7875583" h="4836920">
                <a:moveTo>
                  <a:pt x="0" y="0"/>
                </a:moveTo>
                <a:lnTo>
                  <a:pt x="7875582" y="0"/>
                </a:lnTo>
                <a:lnTo>
                  <a:pt x="7875582" y="4836920"/>
                </a:lnTo>
                <a:lnTo>
                  <a:pt x="0" y="48369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229617" y="3308122"/>
          <a:ext cx="16029682" cy="5210174"/>
        </p:xfrm>
        <a:graphic>
          <a:graphicData uri="http://schemas.openxmlformats.org/drawingml/2006/table">
            <a:tbl>
              <a:tblPr/>
              <a:tblGrid>
                <a:gridCol w="3033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1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181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7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37776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Индикатор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Единица измерения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Источник информации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Метод сбора информации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Частота сбора информации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Ответственный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6199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Динамика количества участников мероприятий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чел.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Реестр участников мероприятий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Изучение документов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Раз в месяц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ФИО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6199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Сотрудники НКО используют полученные знания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Благополучатели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Опрос/интервью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Раз в год/период предоставления отчетности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ФИО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идеальном мире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9304" y="1322376"/>
            <a:ext cx="13062307" cy="157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Что можно сделать прямо сейчас при подготовке проекта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3619497"/>
            <a:ext cx="8061344" cy="421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Если ваш проект продолжает уже проведенную работу: </a:t>
            </a:r>
          </a:p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Спросить у целевой аудитории:</a:t>
            </a:r>
          </a:p>
          <a:p>
            <a:pPr algn="l">
              <a:lnSpc>
                <a:spcPts val="3639"/>
              </a:lnSpc>
            </a:pPr>
            <a:endParaRPr lang="en-US" sz="25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Что изменилось?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Как вы считаете, есть ли роль проекта в этих изменениях? 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А если бы проекта не было, как бы вы добились этих изменений?</a:t>
            </a:r>
          </a:p>
        </p:txBody>
      </p:sp>
      <p:sp>
        <p:nvSpPr>
          <p:cNvPr id="4" name="Freeform 4"/>
          <p:cNvSpPr/>
          <p:nvPr/>
        </p:nvSpPr>
        <p:spPr>
          <a:xfrm>
            <a:off x="10363200" y="2898446"/>
            <a:ext cx="7474152" cy="7390068"/>
          </a:xfrm>
          <a:custGeom>
            <a:avLst/>
            <a:gdLst/>
            <a:ahLst/>
            <a:cxnLst/>
            <a:rect l="l" t="t" r="r" b="b"/>
            <a:pathLst>
              <a:path w="7474152" h="7390068">
                <a:moveTo>
                  <a:pt x="0" y="0"/>
                </a:moveTo>
                <a:lnTo>
                  <a:pt x="7474152" y="0"/>
                </a:lnTo>
                <a:lnTo>
                  <a:pt x="7474152" y="7390068"/>
                </a:lnTo>
                <a:lnTo>
                  <a:pt x="0" y="73900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6950068" y="1028700"/>
            <a:ext cx="2495690" cy="2647947"/>
          </a:xfrm>
          <a:custGeom>
            <a:avLst/>
            <a:gdLst/>
            <a:ahLst/>
            <a:cxnLst/>
            <a:rect l="l" t="t" r="r" b="b"/>
            <a:pathLst>
              <a:path w="2495690" h="2647947">
                <a:moveTo>
                  <a:pt x="2495691" y="0"/>
                </a:moveTo>
                <a:lnTo>
                  <a:pt x="0" y="0"/>
                </a:lnTo>
                <a:lnTo>
                  <a:pt x="0" y="2647947"/>
                </a:lnTo>
                <a:lnTo>
                  <a:pt x="2495691" y="2647947"/>
                </a:lnTo>
                <a:lnTo>
                  <a:pt x="24956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12681" y="6028461"/>
            <a:ext cx="1724865" cy="1830095"/>
          </a:xfrm>
          <a:custGeom>
            <a:avLst/>
            <a:gdLst/>
            <a:ahLst/>
            <a:cxnLst/>
            <a:rect l="l" t="t" r="r" b="b"/>
            <a:pathLst>
              <a:path w="1724865" h="1830095">
                <a:moveTo>
                  <a:pt x="0" y="0"/>
                </a:moveTo>
                <a:lnTo>
                  <a:pt x="1724865" y="0"/>
                </a:lnTo>
                <a:lnTo>
                  <a:pt x="1724865" y="1830095"/>
                </a:lnTo>
                <a:lnTo>
                  <a:pt x="0" y="1830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9304" y="1322376"/>
            <a:ext cx="13062307" cy="157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Что можно сделать прямо сейчас при подготовке проекта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05898" y="3113680"/>
            <a:ext cx="8061344" cy="690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Продумать, какие результаты количественные и качественные будут получены в рамках проекта</a:t>
            </a:r>
          </a:p>
          <a:p>
            <a:pPr algn="l">
              <a:lnSpc>
                <a:spcPts val="3639"/>
              </a:lnSpc>
            </a:pPr>
            <a:endParaRPr lang="en-US" sz="25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Провести опрос благополучателей для замера стартовой точки на основе разработанной цепочки результатов (и добавить это в актуальность проекта)</a:t>
            </a:r>
          </a:p>
          <a:p>
            <a:pPr algn="l">
              <a:lnSpc>
                <a:spcPts val="3639"/>
              </a:lnSpc>
            </a:pPr>
            <a:endParaRPr lang="en-US" sz="25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Запланировать инструменты для измерения результатов и изменений в жизни благополучателей</a:t>
            </a:r>
          </a:p>
          <a:p>
            <a:pPr algn="l">
              <a:lnSpc>
                <a:spcPts val="3639"/>
              </a:lnSpc>
            </a:pPr>
            <a:endParaRPr lang="en-US" sz="25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Предусмотреть в заявке время для первичного и итогового замера (опрос, анкетирование)</a:t>
            </a:r>
          </a:p>
          <a:p>
            <a:pPr algn="l">
              <a:lnSpc>
                <a:spcPts val="4059"/>
              </a:lnSpc>
            </a:pPr>
            <a:endParaRPr lang="en-US" sz="2599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81000" y="2935032"/>
            <a:ext cx="7474152" cy="7390068"/>
          </a:xfrm>
          <a:custGeom>
            <a:avLst/>
            <a:gdLst/>
            <a:ahLst/>
            <a:cxnLst/>
            <a:rect l="l" t="t" r="r" b="b"/>
            <a:pathLst>
              <a:path w="7474152" h="7390068">
                <a:moveTo>
                  <a:pt x="0" y="0"/>
                </a:moveTo>
                <a:lnTo>
                  <a:pt x="7474152" y="0"/>
                </a:lnTo>
                <a:lnTo>
                  <a:pt x="7474152" y="7390068"/>
                </a:lnTo>
                <a:lnTo>
                  <a:pt x="0" y="73900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6950068" y="1028700"/>
            <a:ext cx="2495690" cy="2647947"/>
          </a:xfrm>
          <a:custGeom>
            <a:avLst/>
            <a:gdLst/>
            <a:ahLst/>
            <a:cxnLst/>
            <a:rect l="l" t="t" r="r" b="b"/>
            <a:pathLst>
              <a:path w="2495690" h="2647947">
                <a:moveTo>
                  <a:pt x="2495691" y="0"/>
                </a:moveTo>
                <a:lnTo>
                  <a:pt x="0" y="0"/>
                </a:lnTo>
                <a:lnTo>
                  <a:pt x="0" y="2647947"/>
                </a:lnTo>
                <a:lnTo>
                  <a:pt x="2495691" y="2647947"/>
                </a:lnTo>
                <a:lnTo>
                  <a:pt x="24956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12681" y="6028461"/>
            <a:ext cx="1724865" cy="1830095"/>
          </a:xfrm>
          <a:custGeom>
            <a:avLst/>
            <a:gdLst/>
            <a:ahLst/>
            <a:cxnLst/>
            <a:rect l="l" t="t" r="r" b="b"/>
            <a:pathLst>
              <a:path w="1724865" h="1830095">
                <a:moveTo>
                  <a:pt x="0" y="0"/>
                </a:moveTo>
                <a:lnTo>
                  <a:pt x="1724865" y="0"/>
                </a:lnTo>
                <a:lnTo>
                  <a:pt x="1724865" y="1830095"/>
                </a:lnTo>
                <a:lnTo>
                  <a:pt x="0" y="1830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9304" y="1832101"/>
            <a:ext cx="11815259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Сделай сам хорошо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3053571"/>
            <a:ext cx="15248651" cy="5807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6769" lvl="1" indent="-358385" algn="l">
              <a:lnSpc>
                <a:spcPts val="4647"/>
              </a:lnSpc>
              <a:buFont typeface="Arial"/>
              <a:buChar char="•"/>
            </a:pPr>
            <a:r>
              <a:rPr lang="en-US" sz="331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Результаты оценки и исследований не топят, а способствуют развитию проекта/программы/организации</a:t>
            </a:r>
          </a:p>
          <a:p>
            <a:pPr algn="l">
              <a:lnSpc>
                <a:spcPts val="4647"/>
              </a:lnSpc>
            </a:pPr>
            <a:endParaRPr lang="en-US" sz="331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16769" lvl="1" indent="-358385" algn="l">
              <a:lnSpc>
                <a:spcPts val="4647"/>
              </a:lnSpc>
              <a:buFont typeface="Arial"/>
              <a:buChar char="•"/>
            </a:pPr>
            <a:r>
              <a:rPr lang="en-US" sz="331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Обоснованность и беспристрастность - используйте несколько источников информации и несколько методов</a:t>
            </a:r>
          </a:p>
          <a:p>
            <a:pPr algn="l">
              <a:lnSpc>
                <a:spcPts val="4647"/>
              </a:lnSpc>
            </a:pPr>
            <a:endParaRPr lang="en-US" sz="331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16769" lvl="1" indent="-358385" algn="l">
              <a:lnSpc>
                <a:spcPts val="4647"/>
              </a:lnSpc>
              <a:buFont typeface="Arial"/>
              <a:buChar char="•"/>
            </a:pPr>
            <a:r>
              <a:rPr lang="en-US" sz="331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Прозрачность - сотрудники должны знать, как выстроена работа по сбору данных и для чего</a:t>
            </a:r>
          </a:p>
          <a:p>
            <a:pPr algn="l">
              <a:lnSpc>
                <a:spcPts val="4647"/>
              </a:lnSpc>
            </a:pPr>
            <a:endParaRPr lang="en-US" sz="331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16769" lvl="1" indent="-358385" algn="l">
              <a:lnSpc>
                <a:spcPts val="4647"/>
              </a:lnSpc>
              <a:buFont typeface="Arial"/>
              <a:buChar char="•"/>
            </a:pPr>
            <a:r>
              <a:rPr lang="en-US" sz="331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Визуализация: не забывайте представлять результаты оценки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9304" y="1322376"/>
            <a:ext cx="10694077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5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Углубиться в тему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79304" y="2755583"/>
            <a:ext cx="14652921" cy="658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Сообщества</a:t>
            </a:r>
            <a:r>
              <a:rPr lang="en-US" sz="31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Клуб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PROОЦЕНКУ (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2"/>
              </a:rPr>
              <a:t>http://www.proocenku.club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2"/>
              </a:rPr>
              <a:t>/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Экосистема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оценки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t.me/inacentr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Полезные</a:t>
            </a:r>
            <a:r>
              <a:rPr lang="en-US" sz="31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сайты</a:t>
            </a:r>
            <a:endParaRPr lang="en-US" sz="3100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АНО «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Эволюция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Филантропия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» 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https://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ep.org.ru</a:t>
            </a:r>
            <a:r>
              <a:rPr lang="ru-RU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Ассоциация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специалистов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оценке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программ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политик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https://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eval.ru</a:t>
            </a:r>
            <a:r>
              <a:rPr lang="ru-RU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Социальные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результаты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показатели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6"/>
              </a:rPr>
              <a:t>https://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6"/>
              </a:rPr>
              <a:t>socialvalue.ru</a:t>
            </a:r>
            <a:r>
              <a:rPr lang="ru-RU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Инструменты</a:t>
            </a:r>
            <a:r>
              <a:rPr lang="en-US" sz="31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ПИТОН-</a:t>
            </a:r>
            <a:r>
              <a:rPr lang="en-US" sz="3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регион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7"/>
              </a:rPr>
              <a:t>https://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7"/>
              </a:rPr>
              <a:t>pion.org.ru</a:t>
            </a:r>
            <a:r>
              <a:rPr lang="ru-RU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83717" y="1028700"/>
            <a:ext cx="7200818" cy="6696761"/>
          </a:xfrm>
          <a:custGeom>
            <a:avLst/>
            <a:gdLst/>
            <a:ahLst/>
            <a:cxnLst/>
            <a:rect l="l" t="t" r="r" b="b"/>
            <a:pathLst>
              <a:path w="7200818" h="6696761">
                <a:moveTo>
                  <a:pt x="0" y="0"/>
                </a:moveTo>
                <a:lnTo>
                  <a:pt x="7200819" y="0"/>
                </a:lnTo>
                <a:lnTo>
                  <a:pt x="7200819" y="6696761"/>
                </a:lnTo>
                <a:lnTo>
                  <a:pt x="0" y="66967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9909562" y="-721922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2022902" y="2146315"/>
                </a:moveTo>
                <a:lnTo>
                  <a:pt x="0" y="2146315"/>
                </a:lnTo>
                <a:lnTo>
                  <a:pt x="0" y="0"/>
                </a:lnTo>
                <a:lnTo>
                  <a:pt x="2022902" y="0"/>
                </a:lnTo>
                <a:lnTo>
                  <a:pt x="2022902" y="214631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748423" y="6563560"/>
            <a:ext cx="2022902" cy="2146315"/>
          </a:xfrm>
          <a:custGeom>
            <a:avLst/>
            <a:gdLst/>
            <a:ahLst/>
            <a:cxnLst/>
            <a:rect l="l" t="t" r="r" b="b"/>
            <a:pathLst>
              <a:path w="2022902" h="2146315">
                <a:moveTo>
                  <a:pt x="0" y="0"/>
                </a:moveTo>
                <a:lnTo>
                  <a:pt x="2022902" y="0"/>
                </a:lnTo>
                <a:lnTo>
                  <a:pt x="2022902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13119" y="4707678"/>
            <a:ext cx="8321737" cy="2066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СТРАШНО НЕ СБИТЬСЯ С ПУТИ, </a:t>
            </a:r>
          </a:p>
          <a:p>
            <a:pPr algn="ctr">
              <a:lnSpc>
                <a:spcPts val="3600"/>
              </a:lnSpc>
            </a:pPr>
            <a:r>
              <a:rPr lang="en-US" sz="3600">
                <a:solidFill>
                  <a:srgbClr val="4084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страшно не начинать путь</a:t>
            </a:r>
          </a:p>
          <a:p>
            <a:pPr algn="ctr">
              <a:lnSpc>
                <a:spcPts val="8400"/>
              </a:lnSpc>
            </a:pPr>
            <a:endParaRPr lang="en-US" sz="3600">
              <a:solidFill>
                <a:srgbClr val="40849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352665" y="8671775"/>
            <a:ext cx="6167379" cy="1116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>
                <a:solidFill>
                  <a:srgbClr val="40849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Юркина Анастаси</a:t>
            </a:r>
            <a:r>
              <a:rPr lang="en-US" sz="2199">
                <a:solidFill>
                  <a:srgbClr val="408493"/>
                </a:solidFill>
                <a:latin typeface="Open Sans"/>
                <a:ea typeface="Open Sans"/>
                <a:cs typeface="Open Sans"/>
                <a:sym typeface="Open Sans"/>
              </a:rPr>
              <a:t>я</a:t>
            </a:r>
          </a:p>
          <a:p>
            <a:pPr algn="r">
              <a:lnSpc>
                <a:spcPts val="2940"/>
              </a:lnSpc>
            </a:pPr>
            <a:r>
              <a:rPr lang="en-US" sz="2100">
                <a:solidFill>
                  <a:srgbClr val="408493"/>
                </a:solidFill>
                <a:latin typeface="Open Sans"/>
                <a:ea typeface="Open Sans"/>
                <a:cs typeface="Open Sans"/>
                <a:sym typeface="Open Sans"/>
              </a:rPr>
              <a:t>e-mail: starikova.nas@gmail.com</a:t>
            </a:r>
          </a:p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408493"/>
                </a:solidFill>
                <a:latin typeface="Open Sans"/>
                <a:ea typeface="Open Sans"/>
                <a:cs typeface="Open Sans"/>
                <a:sym typeface="Open Sans"/>
              </a:rPr>
              <a:t>тел. + 7 919 706 98 51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1372</Words>
  <Application>Microsoft Office PowerPoint</Application>
  <PresentationFormat>Произвольный</PresentationFormat>
  <Paragraphs>286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Montserrat Bold</vt:lpstr>
      <vt:lpstr>Calibri</vt:lpstr>
      <vt:lpstr>Arial</vt:lpstr>
      <vt:lpstr>Open Sans Bold</vt:lpstr>
      <vt:lpstr>Open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воздействия, копия</dc:title>
  <dc:creator>Чикова Оксана Борисовна</dc:creator>
  <cp:lastModifiedBy>Чикова Оксана Борисовна</cp:lastModifiedBy>
  <cp:revision>3</cp:revision>
  <dcterms:created xsi:type="dcterms:W3CDTF">2006-08-16T00:00:00Z</dcterms:created>
  <dcterms:modified xsi:type="dcterms:W3CDTF">2024-08-28T11:55:12Z</dcterms:modified>
  <dc:identifier>DAGPIhg_89s</dc:identifier>
</cp:coreProperties>
</file>